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4" r:id="rId3"/>
    <p:sldId id="296" r:id="rId4"/>
    <p:sldId id="258" r:id="rId5"/>
    <p:sldId id="260" r:id="rId6"/>
    <p:sldId id="262" r:id="rId7"/>
    <p:sldId id="256" r:id="rId8"/>
    <p:sldId id="259" r:id="rId9"/>
    <p:sldId id="257" r:id="rId10"/>
    <p:sldId id="261" r:id="rId11"/>
    <p:sldId id="297" r:id="rId12"/>
    <p:sldId id="295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10D37002-718D-44F6-9A04-28F1F270065C}">
          <p14:sldIdLst>
            <p14:sldId id="294"/>
          </p14:sldIdLst>
        </p14:section>
        <p14:section name="Névtelen szakasz" id="{A799EF86-0280-4FBC-AA10-D794E1A8CBE1}">
          <p14:sldIdLst>
            <p14:sldId id="296"/>
            <p14:sldId id="258"/>
            <p14:sldId id="260"/>
            <p14:sldId id="262"/>
            <p14:sldId id="256"/>
            <p14:sldId id="259"/>
            <p14:sldId id="257"/>
            <p14:sldId id="261"/>
            <p14:sldId id="297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ga Stella" initials="VS" lastIdx="1" clrIdx="0">
    <p:extLst>
      <p:ext uri="{19B8F6BF-5375-455C-9EA6-DF929625EA0E}">
        <p15:presenceInfo xmlns:p15="http://schemas.microsoft.com/office/powerpoint/2012/main" userId="Varga Stel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110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tyik%20Tam&#225;s\AppData\Local\Temp\pid-10560\grafikono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tyik%20Tam&#225;s\AppData\Local\Temp\pid-10560\grafikonok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tyik%20Tam&#225;s\AppData\Local\Temp\pid-10560\grafikonok-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600" dirty="0">
                <a:solidFill>
                  <a:srgbClr val="FF0000"/>
                </a:solidFill>
              </a:rPr>
              <a:t>NOKS-kategóriák: betöltött állás és a törvény által előírt</a:t>
            </a:r>
            <a:r>
              <a:rPr lang="hu-HU" sz="3600" baseline="0" dirty="0">
                <a:solidFill>
                  <a:srgbClr val="FF0000"/>
                </a:solidFill>
              </a:rPr>
              <a:t> </a:t>
            </a:r>
            <a:r>
              <a:rPr lang="hu-HU" sz="3600" dirty="0">
                <a:solidFill>
                  <a:srgbClr val="FF0000"/>
                </a:solidFill>
              </a:rPr>
              <a:t>létszám</a:t>
            </a:r>
            <a:r>
              <a:rPr lang="hu-HU" sz="3600" baseline="0" dirty="0">
                <a:solidFill>
                  <a:srgbClr val="FF0000"/>
                </a:solidFill>
              </a:rPr>
              <a:t> k</a:t>
            </a:r>
            <a:r>
              <a:rPr lang="hu-HU" sz="3600" dirty="0">
                <a:solidFill>
                  <a:srgbClr val="FF0000"/>
                </a:solidFill>
              </a:rPr>
              <a:t>ülönbözete a 2020/21-es tanévben – 14 031 fő (A Budapest Intézet kutatása</a:t>
            </a:r>
            <a:r>
              <a:rPr lang="hu-HU" sz="3600" baseline="0" dirty="0">
                <a:solidFill>
                  <a:srgbClr val="FF0000"/>
                </a:solidFill>
              </a:rPr>
              <a:t> alapján)</a:t>
            </a:r>
            <a:endParaRPr lang="hu-HU" sz="36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4.214215819395679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037493451223154E-2"/>
          <c:y val="0.18147311348781936"/>
          <c:w val="0.93817649009352422"/>
          <c:h val="0.53060160427807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Munka1!$B$19</c:f>
              <c:strCache>
                <c:ptCount val="1"/>
                <c:pt idx="0">
                  <c:v>KIR-STAT alapján NOKS létszám 2020/21 tanévben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Munka1!$A$20:$A$29</c:f>
              <c:strCache>
                <c:ptCount val="10"/>
                <c:pt idx="0">
                  <c:v>Dajka</c:v>
                </c:pt>
                <c:pt idx="1">
                  <c:v>Laboráns</c:v>
                </c:pt>
                <c:pt idx="2">
                  <c:v>Pedagógiai asszisztens</c:v>
                </c:pt>
                <c:pt idx="3">
                  <c:v>Gyógypedagógiai asszisztens</c:v>
                </c:pt>
                <c:pt idx="4">
                  <c:v>Könyvtáros</c:v>
                </c:pt>
                <c:pt idx="5">
                  <c:v>Szabadidő szervező</c:v>
                </c:pt>
                <c:pt idx="6">
                  <c:v>Pszichopedagógus</c:v>
                </c:pt>
                <c:pt idx="7">
                  <c:v>Ápoló</c:v>
                </c:pt>
                <c:pt idx="8">
                  <c:v>Rendszergazda</c:v>
                </c:pt>
                <c:pt idx="9">
                  <c:v>Összesen</c:v>
                </c:pt>
              </c:strCache>
            </c:strRef>
          </c:cat>
          <c:val>
            <c:numRef>
              <c:f>Munka1!$B$20:$B$29</c:f>
              <c:numCache>
                <c:formatCode>General</c:formatCode>
                <c:ptCount val="10"/>
                <c:pt idx="0">
                  <c:v>15554.5</c:v>
                </c:pt>
                <c:pt idx="1">
                  <c:v>472.75</c:v>
                </c:pt>
                <c:pt idx="2">
                  <c:v>8868.5</c:v>
                </c:pt>
                <c:pt idx="3">
                  <c:v>2813.75</c:v>
                </c:pt>
                <c:pt idx="4">
                  <c:v>379.5</c:v>
                </c:pt>
                <c:pt idx="5">
                  <c:v>57.25</c:v>
                </c:pt>
                <c:pt idx="6">
                  <c:v>64.25</c:v>
                </c:pt>
                <c:pt idx="7">
                  <c:v>177.75</c:v>
                </c:pt>
                <c:pt idx="8">
                  <c:v>1325.25</c:v>
                </c:pt>
                <c:pt idx="9">
                  <c:v>29713.5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44-4E97-A34B-72403F6489C6}"/>
            </c:ext>
          </c:extLst>
        </c:ser>
        <c:ser>
          <c:idx val="1"/>
          <c:order val="1"/>
          <c:tx>
            <c:strRef>
              <c:f>Munka1!$C$19</c:f>
              <c:strCache>
                <c:ptCount val="1"/>
                <c:pt idx="0">
                  <c:v>Előírt szcenárió létszámok  NOKS kategóriában 2020/21 tanévben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Munka1!$A$20:$A$29</c:f>
              <c:strCache>
                <c:ptCount val="10"/>
                <c:pt idx="0">
                  <c:v>Dajka</c:v>
                </c:pt>
                <c:pt idx="1">
                  <c:v>Laboráns</c:v>
                </c:pt>
                <c:pt idx="2">
                  <c:v>Pedagógiai asszisztens</c:v>
                </c:pt>
                <c:pt idx="3">
                  <c:v>Gyógypedagógiai asszisztens</c:v>
                </c:pt>
                <c:pt idx="4">
                  <c:v>Könyvtáros</c:v>
                </c:pt>
                <c:pt idx="5">
                  <c:v>Szabadidő szervező</c:v>
                </c:pt>
                <c:pt idx="6">
                  <c:v>Pszichopedagógus</c:v>
                </c:pt>
                <c:pt idx="7">
                  <c:v>Ápoló</c:v>
                </c:pt>
                <c:pt idx="8">
                  <c:v>Rendszergazda</c:v>
                </c:pt>
                <c:pt idx="9">
                  <c:v>Összesen</c:v>
                </c:pt>
              </c:strCache>
            </c:strRef>
          </c:cat>
          <c:val>
            <c:numRef>
              <c:f>Munka1!$C$20:$C$29</c:f>
              <c:numCache>
                <c:formatCode>General</c:formatCode>
                <c:ptCount val="10"/>
                <c:pt idx="0">
                  <c:v>21411</c:v>
                </c:pt>
                <c:pt idx="1">
                  <c:v>2255</c:v>
                </c:pt>
                <c:pt idx="2">
                  <c:v>11304</c:v>
                </c:pt>
                <c:pt idx="3">
                  <c:v>1973</c:v>
                </c:pt>
                <c:pt idx="4">
                  <c:v>2394</c:v>
                </c:pt>
                <c:pt idx="5">
                  <c:v>77</c:v>
                </c:pt>
                <c:pt idx="6">
                  <c:v>154</c:v>
                </c:pt>
                <c:pt idx="7">
                  <c:v>331</c:v>
                </c:pt>
                <c:pt idx="8">
                  <c:v>4115</c:v>
                </c:pt>
                <c:pt idx="9">
                  <c:v>44014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44-4E97-A34B-72403F6489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49095232"/>
        <c:axId val="249091632"/>
        <c:axId val="588328896"/>
      </c:bar3DChart>
      <c:catAx>
        <c:axId val="24909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9091632"/>
        <c:crosses val="autoZero"/>
        <c:auto val="1"/>
        <c:lblAlgn val="ctr"/>
        <c:lblOffset val="100"/>
        <c:noMultiLvlLbl val="0"/>
      </c:catAx>
      <c:valAx>
        <c:axId val="24909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9095232"/>
        <c:crosses val="autoZero"/>
        <c:crossBetween val="between"/>
      </c:valAx>
      <c:serAx>
        <c:axId val="588328896"/>
        <c:scaling>
          <c:orientation val="minMax"/>
        </c:scaling>
        <c:delete val="1"/>
        <c:axPos val="b"/>
        <c:majorTickMark val="none"/>
        <c:minorTickMark val="none"/>
        <c:tickLblPos val="nextTo"/>
        <c:crossAx val="24909163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471219093737783E-2"/>
          <c:y val="0.14985997597509326"/>
          <c:w val="0.96565339696943286"/>
          <c:h val="0.641687214922508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Munka1!$I$1:$I$2</c:f>
              <c:strCache>
                <c:ptCount val="2"/>
                <c:pt idx="0">
                  <c:v>Azon telephelyek számaránya (%) a telephely között, amelyeken</c:v>
                </c:pt>
                <c:pt idx="1">
                  <c:v>van olyan tantárgya(ka)t tanító munkavállaló, aki nem rendelkezik pedagógus végzettséggel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Munka1!$H$3:$H$8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</c:numCache>
            </c:numRef>
          </c:cat>
          <c:val>
            <c:numRef>
              <c:f>Munka1!$I$3:$I$8</c:f>
              <c:numCache>
                <c:formatCode>General</c:formatCode>
                <c:ptCount val="6"/>
                <c:pt idx="0">
                  <c:v>15</c:v>
                </c:pt>
                <c:pt idx="1">
                  <c:v>17.8</c:v>
                </c:pt>
                <c:pt idx="2">
                  <c:v>18.8</c:v>
                </c:pt>
                <c:pt idx="3">
                  <c:v>23.7</c:v>
                </c:pt>
                <c:pt idx="4">
                  <c:v>29.6</c:v>
                </c:pt>
                <c:pt idx="5">
                  <c:v>33.200000000000003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6-46EB-AA6F-A9A512F4AE4B}"/>
            </c:ext>
          </c:extLst>
        </c:ser>
        <c:ser>
          <c:idx val="1"/>
          <c:order val="1"/>
          <c:tx>
            <c:strRef>
              <c:f>Munka1!$J$1:$J$2</c:f>
              <c:strCache>
                <c:ptCount val="2"/>
                <c:pt idx="0">
                  <c:v>Azon telephelyek számaránya (%) a telephely között, amelyeken</c:v>
                </c:pt>
                <c:pt idx="1">
                  <c:v>van olyan oktatómunkát végző pedagógus, aki rendelkezik pedagógus végzettséggel, de tanít olyan tantárgyat, amelynek oktatására nincs képesítése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Munka1!$H$3:$H$8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</c:numCache>
            </c:numRef>
          </c:cat>
          <c:val>
            <c:numRef>
              <c:f>Munka1!$J$3:$J$8</c:f>
              <c:numCache>
                <c:formatCode>General</c:formatCode>
                <c:ptCount val="6"/>
                <c:pt idx="0">
                  <c:v>26.7</c:v>
                </c:pt>
                <c:pt idx="1">
                  <c:v>29.7</c:v>
                </c:pt>
                <c:pt idx="2">
                  <c:v>24.9</c:v>
                </c:pt>
                <c:pt idx="3">
                  <c:v>28.2</c:v>
                </c:pt>
                <c:pt idx="4">
                  <c:v>31.8</c:v>
                </c:pt>
                <c:pt idx="5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46-46EB-AA6F-A9A512F4A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39867072"/>
        <c:axId val="439864912"/>
        <c:axId val="0"/>
      </c:bar3DChart>
      <c:catAx>
        <c:axId val="43986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hu-HU"/>
          </a:p>
        </c:txPr>
        <c:crossAx val="439864912"/>
        <c:crosses val="autoZero"/>
        <c:auto val="1"/>
        <c:lblAlgn val="ctr"/>
        <c:lblOffset val="100"/>
        <c:noMultiLvlLbl val="0"/>
      </c:catAx>
      <c:valAx>
        <c:axId val="43986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3986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187138435989679E-2"/>
          <c:y val="0.84904085607813762"/>
          <c:w val="0.88070081047261228"/>
          <c:h val="0.11320706119700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C5C5C5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Munka1!$N$11:$N$12</c:f>
              <c:strCache>
                <c:ptCount val="2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Munka1!$M$13:$M$21</c:f>
              <c:strCache>
                <c:ptCount val="9"/>
                <c:pt idx="0">
                  <c:v>Tanító</c:v>
                </c:pt>
                <c:pt idx="1">
                  <c:v>Idegen nyelv</c:v>
                </c:pt>
                <c:pt idx="2">
                  <c:v>Matematika</c:v>
                </c:pt>
                <c:pt idx="3">
                  <c:v>Természettudomány</c:v>
                </c:pt>
                <c:pt idx="4">
                  <c:v>Informatika</c:v>
                </c:pt>
                <c:pt idx="5">
                  <c:v>Humán (például Magyar, Történelem)</c:v>
                </c:pt>
                <c:pt idx="6">
                  <c:v>Képességfejlesztő (Ének, zene, Rajz, Testnevelés, …)</c:v>
                </c:pt>
                <c:pt idx="7">
                  <c:v>Gyógypedagógus</c:v>
                </c:pt>
                <c:pt idx="8">
                  <c:v>Egyéb</c:v>
                </c:pt>
              </c:strCache>
            </c:strRef>
          </c:cat>
          <c:val>
            <c:numRef>
              <c:f>Munka1!$N$13:$N$21</c:f>
              <c:numCache>
                <c:formatCode>General</c:formatCode>
                <c:ptCount val="9"/>
                <c:pt idx="0">
                  <c:v>1.4</c:v>
                </c:pt>
                <c:pt idx="1">
                  <c:v>9.6</c:v>
                </c:pt>
                <c:pt idx="2">
                  <c:v>6.2</c:v>
                </c:pt>
                <c:pt idx="3">
                  <c:v>18.5</c:v>
                </c:pt>
                <c:pt idx="4">
                  <c:v>10.7</c:v>
                </c:pt>
                <c:pt idx="5">
                  <c:v>3.8</c:v>
                </c:pt>
                <c:pt idx="6">
                  <c:v>20.8</c:v>
                </c:pt>
                <c:pt idx="7">
                  <c:v>12</c:v>
                </c:pt>
                <c:pt idx="8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6-4337-9899-D568A34A30F7}"/>
            </c:ext>
          </c:extLst>
        </c:ser>
        <c:ser>
          <c:idx val="1"/>
          <c:order val="1"/>
          <c:tx>
            <c:strRef>
              <c:f>Munka1!$O$11:$O$12</c:f>
              <c:strCache>
                <c:ptCount val="2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1.2194787379972566E-2"/>
                  <c:y val="2.339852607709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06-4337-9899-D568A34A3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Munka1!$M$13:$M$21</c:f>
              <c:strCache>
                <c:ptCount val="9"/>
                <c:pt idx="0">
                  <c:v>Tanító</c:v>
                </c:pt>
                <c:pt idx="1">
                  <c:v>Idegen nyelv</c:v>
                </c:pt>
                <c:pt idx="2">
                  <c:v>Matematika</c:v>
                </c:pt>
                <c:pt idx="3">
                  <c:v>Természettudomány</c:v>
                </c:pt>
                <c:pt idx="4">
                  <c:v>Informatika</c:v>
                </c:pt>
                <c:pt idx="5">
                  <c:v>Humán (például Magyar, Történelem)</c:v>
                </c:pt>
                <c:pt idx="6">
                  <c:v>Képességfejlesztő (Ének, zene, Rajz, Testnevelés, …)</c:v>
                </c:pt>
                <c:pt idx="7">
                  <c:v>Gyógypedagógus</c:v>
                </c:pt>
                <c:pt idx="8">
                  <c:v>Egyéb</c:v>
                </c:pt>
              </c:strCache>
            </c:strRef>
          </c:cat>
          <c:val>
            <c:numRef>
              <c:f>Munka1!$O$13:$O$21</c:f>
              <c:numCache>
                <c:formatCode>General</c:formatCode>
                <c:ptCount val="9"/>
                <c:pt idx="0">
                  <c:v>3.6</c:v>
                </c:pt>
                <c:pt idx="1">
                  <c:v>14.8</c:v>
                </c:pt>
                <c:pt idx="2">
                  <c:v>10.9</c:v>
                </c:pt>
                <c:pt idx="3">
                  <c:v>25.1</c:v>
                </c:pt>
                <c:pt idx="4">
                  <c:v>17.100000000000001</c:v>
                </c:pt>
                <c:pt idx="5">
                  <c:v>5.8</c:v>
                </c:pt>
                <c:pt idx="6">
                  <c:v>30.8</c:v>
                </c:pt>
                <c:pt idx="7">
                  <c:v>14.8</c:v>
                </c:pt>
                <c:pt idx="8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06-4337-9899-D568A34A30F7}"/>
            </c:ext>
          </c:extLst>
        </c:ser>
        <c:ser>
          <c:idx val="2"/>
          <c:order val="2"/>
          <c:tx>
            <c:strRef>
              <c:f>Munka1!$P$11:$P$12</c:f>
              <c:strCache>
                <c:ptCount val="2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5.2263374485596705E-3"/>
                  <c:y val="-1.0799319727891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06-4337-9899-D568A34A3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Munka1!$M$13:$M$21</c:f>
              <c:strCache>
                <c:ptCount val="9"/>
                <c:pt idx="0">
                  <c:v>Tanító</c:v>
                </c:pt>
                <c:pt idx="1">
                  <c:v>Idegen nyelv</c:v>
                </c:pt>
                <c:pt idx="2">
                  <c:v>Matematika</c:v>
                </c:pt>
                <c:pt idx="3">
                  <c:v>Természettudomány</c:v>
                </c:pt>
                <c:pt idx="4">
                  <c:v>Informatika</c:v>
                </c:pt>
                <c:pt idx="5">
                  <c:v>Humán (például Magyar, Történelem)</c:v>
                </c:pt>
                <c:pt idx="6">
                  <c:v>Képességfejlesztő (Ének, zene, Rajz, Testnevelés, …)</c:v>
                </c:pt>
                <c:pt idx="7">
                  <c:v>Gyógypedagógus</c:v>
                </c:pt>
                <c:pt idx="8">
                  <c:v>Egyéb</c:v>
                </c:pt>
              </c:strCache>
            </c:strRef>
          </c:cat>
          <c:val>
            <c:numRef>
              <c:f>Munka1!$P$13:$P$21</c:f>
              <c:numCache>
                <c:formatCode>General</c:formatCode>
                <c:ptCount val="9"/>
                <c:pt idx="0">
                  <c:v>5.2</c:v>
                </c:pt>
                <c:pt idx="1">
                  <c:v>15.2</c:v>
                </c:pt>
                <c:pt idx="2">
                  <c:v>15.2</c:v>
                </c:pt>
                <c:pt idx="3">
                  <c:v>25.1</c:v>
                </c:pt>
                <c:pt idx="4">
                  <c:v>18.2</c:v>
                </c:pt>
                <c:pt idx="5">
                  <c:v>5.8</c:v>
                </c:pt>
                <c:pt idx="6">
                  <c:v>28.8</c:v>
                </c:pt>
                <c:pt idx="7">
                  <c:v>20.5</c:v>
                </c:pt>
                <c:pt idx="8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06-4337-9899-D568A34A30F7}"/>
            </c:ext>
          </c:extLst>
        </c:ser>
        <c:ser>
          <c:idx val="3"/>
          <c:order val="3"/>
          <c:tx>
            <c:strRef>
              <c:f>Munka1!$Q$11:$Q$12</c:f>
              <c:strCache>
                <c:ptCount val="2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Munka1!$M$13:$M$21</c:f>
              <c:strCache>
                <c:ptCount val="9"/>
                <c:pt idx="0">
                  <c:v>Tanító</c:v>
                </c:pt>
                <c:pt idx="1">
                  <c:v>Idegen nyelv</c:v>
                </c:pt>
                <c:pt idx="2">
                  <c:v>Matematika</c:v>
                </c:pt>
                <c:pt idx="3">
                  <c:v>Természettudomány</c:v>
                </c:pt>
                <c:pt idx="4">
                  <c:v>Informatika</c:v>
                </c:pt>
                <c:pt idx="5">
                  <c:v>Humán (például Magyar, Történelem)</c:v>
                </c:pt>
                <c:pt idx="6">
                  <c:v>Képességfejlesztő (Ének, zene, Rajz, Testnevelés, …)</c:v>
                </c:pt>
                <c:pt idx="7">
                  <c:v>Gyógypedagógus</c:v>
                </c:pt>
                <c:pt idx="8">
                  <c:v>Egyéb</c:v>
                </c:pt>
              </c:strCache>
            </c:strRef>
          </c:cat>
          <c:val>
            <c:numRef>
              <c:f>Munka1!$Q$13:$Q$21</c:f>
              <c:numCache>
                <c:formatCode>General</c:formatCode>
                <c:ptCount val="9"/>
                <c:pt idx="0">
                  <c:v>10.7</c:v>
                </c:pt>
                <c:pt idx="1">
                  <c:v>21.2</c:v>
                </c:pt>
                <c:pt idx="2">
                  <c:v>20.2</c:v>
                </c:pt>
                <c:pt idx="3">
                  <c:v>27.3</c:v>
                </c:pt>
                <c:pt idx="4">
                  <c:v>22</c:v>
                </c:pt>
                <c:pt idx="5">
                  <c:v>8.1999999999999993</c:v>
                </c:pt>
                <c:pt idx="6">
                  <c:v>29.7</c:v>
                </c:pt>
                <c:pt idx="7">
                  <c:v>24.1</c:v>
                </c:pt>
                <c:pt idx="8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06-4337-9899-D568A34A30F7}"/>
            </c:ext>
          </c:extLst>
        </c:ser>
        <c:ser>
          <c:idx val="4"/>
          <c:order val="4"/>
          <c:tx>
            <c:strRef>
              <c:f>Munka1!$R$11:$R$12</c:f>
              <c:strCache>
                <c:ptCount val="2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Munka1!$M$13:$M$21</c:f>
              <c:strCache>
                <c:ptCount val="9"/>
                <c:pt idx="0">
                  <c:v>Tanító</c:v>
                </c:pt>
                <c:pt idx="1">
                  <c:v>Idegen nyelv</c:v>
                </c:pt>
                <c:pt idx="2">
                  <c:v>Matematika</c:v>
                </c:pt>
                <c:pt idx="3">
                  <c:v>Természettudomány</c:v>
                </c:pt>
                <c:pt idx="4">
                  <c:v>Informatika</c:v>
                </c:pt>
                <c:pt idx="5">
                  <c:v>Humán (például Magyar, Történelem)</c:v>
                </c:pt>
                <c:pt idx="6">
                  <c:v>Képességfejlesztő (Ének, zene, Rajz, Testnevelés, …)</c:v>
                </c:pt>
                <c:pt idx="7">
                  <c:v>Gyógypedagógus</c:v>
                </c:pt>
                <c:pt idx="8">
                  <c:v>Egyéb</c:v>
                </c:pt>
              </c:strCache>
            </c:strRef>
          </c:cat>
          <c:val>
            <c:numRef>
              <c:f>Munka1!$R$13:$R$21</c:f>
              <c:numCache>
                <c:formatCode>General</c:formatCode>
                <c:ptCount val="9"/>
                <c:pt idx="0">
                  <c:v>18</c:v>
                </c:pt>
                <c:pt idx="1">
                  <c:v>25.1</c:v>
                </c:pt>
                <c:pt idx="2">
                  <c:v>27</c:v>
                </c:pt>
                <c:pt idx="3">
                  <c:v>30.1</c:v>
                </c:pt>
                <c:pt idx="4">
                  <c:v>23.9</c:v>
                </c:pt>
                <c:pt idx="5">
                  <c:v>10.199999999999999</c:v>
                </c:pt>
                <c:pt idx="6">
                  <c:v>33.299999999999997</c:v>
                </c:pt>
                <c:pt idx="7">
                  <c:v>22.3</c:v>
                </c:pt>
                <c:pt idx="8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06-4337-9899-D568A34A30F7}"/>
            </c:ext>
          </c:extLst>
        </c:ser>
        <c:ser>
          <c:idx val="5"/>
          <c:order val="5"/>
          <c:tx>
            <c:strRef>
              <c:f>Munka1!$S$11:$S$12</c:f>
              <c:strCache>
                <c:ptCount val="2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Munka1!$M$13:$M$21</c:f>
              <c:strCache>
                <c:ptCount val="9"/>
                <c:pt idx="0">
                  <c:v>Tanító</c:v>
                </c:pt>
                <c:pt idx="1">
                  <c:v>Idegen nyelv</c:v>
                </c:pt>
                <c:pt idx="2">
                  <c:v>Matematika</c:v>
                </c:pt>
                <c:pt idx="3">
                  <c:v>Természettudomány</c:v>
                </c:pt>
                <c:pt idx="4">
                  <c:v>Informatika</c:v>
                </c:pt>
                <c:pt idx="5">
                  <c:v>Humán (például Magyar, Történelem)</c:v>
                </c:pt>
                <c:pt idx="6">
                  <c:v>Képességfejlesztő (Ének, zene, Rajz, Testnevelés, …)</c:v>
                </c:pt>
                <c:pt idx="7">
                  <c:v>Gyógypedagógus</c:v>
                </c:pt>
                <c:pt idx="8">
                  <c:v>Egyéb</c:v>
                </c:pt>
              </c:strCache>
            </c:strRef>
          </c:cat>
          <c:val>
            <c:numRef>
              <c:f>Munka1!$S$13:$S$21</c:f>
              <c:numCache>
                <c:formatCode>General</c:formatCode>
                <c:ptCount val="9"/>
                <c:pt idx="0">
                  <c:v>23.7</c:v>
                </c:pt>
                <c:pt idx="1">
                  <c:v>22.3</c:v>
                </c:pt>
                <c:pt idx="2">
                  <c:v>29.1</c:v>
                </c:pt>
                <c:pt idx="3">
                  <c:v>32.9</c:v>
                </c:pt>
                <c:pt idx="4">
                  <c:v>26</c:v>
                </c:pt>
                <c:pt idx="5">
                  <c:v>11.5</c:v>
                </c:pt>
                <c:pt idx="6">
                  <c:v>31.7</c:v>
                </c:pt>
                <c:pt idx="7">
                  <c:v>21.2</c:v>
                </c:pt>
                <c:pt idx="8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06-4337-9899-D568A34A30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45543416"/>
        <c:axId val="645547016"/>
        <c:axId val="0"/>
      </c:bar3DChart>
      <c:catAx>
        <c:axId val="64554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5547016"/>
        <c:crosses val="autoZero"/>
        <c:auto val="1"/>
        <c:lblAlgn val="ctr"/>
        <c:lblOffset val="100"/>
        <c:noMultiLvlLbl val="0"/>
      </c:catAx>
      <c:valAx>
        <c:axId val="645547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5543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2021399176954728E-2"/>
          <c:y val="0.89879138321995478"/>
          <c:w val="0.49011358024691359"/>
          <c:h val="6.51825396825396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C5C5C5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0.00716</cdr:x>
      <cdr:y>0.85459</cdr:y>
    </cdr:from>
    <cdr:to>
      <cdr:x>0.69557</cdr:x>
      <cdr:y>0.91967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6E842EBB-603C-F84D-42B9-F9AF32A69F99}"/>
            </a:ext>
          </a:extLst>
        </cdr:cNvPr>
        <cdr:cNvSpPr txBox="1"/>
      </cdr:nvSpPr>
      <cdr:spPr>
        <a:xfrm xmlns:a="http://schemas.openxmlformats.org/drawingml/2006/main">
          <a:off x="86686" y="5753100"/>
          <a:ext cx="8333414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dirty="0"/>
            <a:t>Forrás: http://</a:t>
          </a:r>
          <a:r>
            <a:rPr lang="hu-HU" sz="1800" dirty="0" err="1"/>
            <a:t>www.budapestinstitute.eu</a:t>
          </a:r>
          <a:r>
            <a:rPr lang="hu-HU" sz="1800" dirty="0"/>
            <a:t>/</a:t>
          </a:r>
          <a:r>
            <a:rPr lang="hu-HU" sz="1800" dirty="0" err="1"/>
            <a:t>uploads</a:t>
          </a:r>
          <a:r>
            <a:rPr lang="hu-HU" sz="1800" dirty="0"/>
            <a:t>/</a:t>
          </a:r>
          <a:r>
            <a:rPr lang="hu-HU" sz="1800" dirty="0" err="1"/>
            <a:t>NOKS_riport_20220627_jav.pdf</a:t>
          </a:r>
          <a:endParaRPr lang="hu-H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0.00597</cdr:y>
    </cdr:from>
    <cdr:to>
      <cdr:x>0.98302</cdr:x>
      <cdr:y>0.21411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5FFF22F1-DC48-26B6-8AA9-656D3EAF9D31}"/>
            </a:ext>
          </a:extLst>
        </cdr:cNvPr>
        <cdr:cNvSpPr txBox="1"/>
      </cdr:nvSpPr>
      <cdr:spPr>
        <a:xfrm xmlns:a="http://schemas.openxmlformats.org/drawingml/2006/main">
          <a:off x="0" y="41026"/>
          <a:ext cx="12478871" cy="1430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r>
            <a:rPr lang="hu-H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telephelyek hány százalékában tanított olyan dolgozó, akinek nem volt pedagógus végzettsége, illetve a telephelyek hány százalékában tanított olyan, akinek volt pedagógus végzettsége, de a tanított tantárgyra nem volt képesítése (2011-2021)</a:t>
          </a:r>
          <a:endParaRPr lang="en-US" sz="2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endParaRPr lang="hu-H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0.06673</cdr:x>
      <cdr:y>0.01786</cdr:y>
    </cdr:from>
    <cdr:to>
      <cdr:x>0.92516</cdr:x>
      <cdr:y>0.17872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4AB3CB5A-62A9-45C0-C7CA-DD9A81E1767B}"/>
            </a:ext>
          </a:extLst>
        </cdr:cNvPr>
        <cdr:cNvSpPr txBox="1"/>
      </cdr:nvSpPr>
      <cdr:spPr>
        <a:xfrm xmlns:a="http://schemas.openxmlformats.org/drawingml/2006/main">
          <a:off x="972911" y="126000"/>
          <a:ext cx="12515850" cy="1135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r>
            <a:rPr lang="hu-H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telephelyek hány százalékában jelezték (2011 és 2021 között) kétévenként: hiányzó pedagógusok száma az egyes szakterületeken</a:t>
          </a:r>
        </a:p>
        <a:p xmlns:a="http://schemas.openxmlformats.org/drawingml/2006/main">
          <a:endParaRPr lang="hu-H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AC84F-E25C-4DA7-A304-F15B4E71CF12}" type="datetimeFigureOut">
              <a:rPr lang="hu-HU" smtClean="0"/>
              <a:t>2023. 09. 17.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9AC25-8438-4223-AC9A-66E5FF1D58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147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AB94F6E4-D676-4128-8774-0971815A9B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70FD5BCF-B0CB-4D9B-A3D5-EF5414FE5444}" type="slidenum"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038AB5A0-9EA6-41F2-A0AE-D78F95E48D2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7F463ED-0EF2-4262-BE8D-2464C0C0EA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9410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AB94F6E4-D676-4128-8774-0971815A9B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70FD5BCF-B0CB-4D9B-A3D5-EF5414FE5444}" type="slidenum"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11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038AB5A0-9EA6-41F2-A0AE-D78F95E48D2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7F463ED-0EF2-4262-BE8D-2464C0C0EA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9410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0F57BB-83B1-A92C-E745-768AD234E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ABB0BD2-E7CE-7639-50AF-3D393CFA9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07C4C4D-17BA-5187-C931-C4374D1D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9C6C-186B-485E-B60C-875A5DD7C2E5}" type="datetimeFigureOut">
              <a:rPr lang="hu-HU" smtClean="0"/>
              <a:t>2023. 09. 17.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51DEE6-313B-A28C-4B94-14BF8008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163A789-98A2-34D6-EE4D-7F90735E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E334-5DA3-42ED-81E1-6DE9DE4EE4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96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3E0D03-74E5-8DFF-30B1-48EFFA6B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4083E60-12C4-EAE4-0D82-D1F92D5B7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E044DB8-C17B-0A1D-E6F4-9081EDCB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9C6C-186B-485E-B60C-875A5DD7C2E5}" type="datetimeFigureOut">
              <a:rPr lang="hu-HU" smtClean="0"/>
              <a:t>2023. 09. 17.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7DFC2C-2A5B-1E9D-8F7F-8D3DEE43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35772C-7E20-A2BD-AA9B-7468CB0D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E334-5DA3-42ED-81E1-6DE9DE4EE4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69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5BB0D9D-66B8-C257-78E1-C3A508511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DFF5679-413A-28D3-D30B-9672F7965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BAD5726-4C19-91F2-C2C9-870441B2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9C6C-186B-485E-B60C-875A5DD7C2E5}" type="datetimeFigureOut">
              <a:rPr lang="hu-HU" smtClean="0"/>
              <a:t>2023. 09. 17.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4794EC-7F92-E4EA-FCEF-227762B5D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0C2B451-089E-9135-BE99-0E1E8515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E334-5DA3-42ED-81E1-6DE9DE4EE4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692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70C7EE-E7F3-44A7-8C6D-478B0039FC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991B-E1F5-4F93-A3F3-57434AC94B03}" type="datetime1">
              <a:rPr lang="hu-HU" altLang="hu-HU"/>
              <a:pPr>
                <a:defRPr/>
              </a:pPr>
              <a:t>2023. 09. 17.</a:t>
            </a:fld>
            <a:endParaRPr lang="hu-HU" alt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A506B5-1FBC-4CFC-B3C4-CBC829F1D21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7B770-4F0F-4422-8BD1-29148F63951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12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B52ABB-D864-4B32-8704-BDE68FA1A2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C218D-8F86-4114-B378-37D0A28456F2}" type="datetime1">
              <a:rPr lang="hu-HU" altLang="hu-HU"/>
              <a:pPr>
                <a:defRPr/>
              </a:pPr>
              <a:t>2023. 09. 17.</a:t>
            </a:fld>
            <a:endParaRPr lang="hu-HU" alt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0C3328-DB6B-4865-9929-D69FFA37C2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55E6C-E849-4E42-A49B-10E07C79821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037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FAEA71-9E11-49DE-8F4A-64F268A52B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D521F-80E9-478C-A2D9-711577F01BA9}" type="datetime1">
              <a:rPr lang="hu-HU" altLang="hu-HU"/>
              <a:pPr>
                <a:defRPr/>
              </a:pPr>
              <a:t>2023. 09. 17.</a:t>
            </a:fld>
            <a:endParaRPr lang="hu-HU" alt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2BC08D-C2D2-460A-85B9-E575ABD3DB4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A4085-DFDD-49BD-B611-91FD6EDBD40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8120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886E61-9CBF-44CA-9431-0913CFD5973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46BF6-3ECF-4AE7-A999-DEB25A64B227}" type="datetime1">
              <a:rPr lang="hu-HU" altLang="hu-HU"/>
              <a:pPr>
                <a:defRPr/>
              </a:pPr>
              <a:t>2023. 09. 17.</a:t>
            </a:fld>
            <a:endParaRPr lang="hu-HU" altLang="hu-H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FC2390C-7510-4CA9-B5E1-9451F994032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D5EDC-CB51-4054-86A9-C001FF31B8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062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4AB033-E844-4D77-9909-EDDAA491BF1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CBF3-232F-47AC-91DC-30CD2CAFEDEA}" type="datetime1">
              <a:rPr lang="hu-HU" altLang="hu-HU"/>
              <a:pPr>
                <a:defRPr/>
              </a:pPr>
              <a:t>2023. 09. 17.</a:t>
            </a:fld>
            <a:endParaRPr lang="hu-HU" altLang="hu-H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D6AE19A-9246-4E90-9C07-35091520888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5DA45-53A3-4E19-912D-4C2131BD21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75680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EA902A-77A7-488D-AB3A-F1056867FD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D01AC-2E59-4B40-95C1-B1556CF204B7}" type="datetime1">
              <a:rPr lang="hu-HU" altLang="hu-HU"/>
              <a:pPr>
                <a:defRPr/>
              </a:pPr>
              <a:t>2023. 09. 17.</a:t>
            </a:fld>
            <a:endParaRPr lang="hu-HU" altLang="hu-H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31FE79-7A34-4DBC-9086-78E0EDD7E9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1F50-12A0-4BCD-8B75-FE32D7EEEB1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5455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7184529-0245-496C-ADEF-2CE004AFA2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6434-EEC9-4626-8638-FC740F7C5993}" type="datetime1">
              <a:rPr lang="hu-HU" altLang="hu-HU"/>
              <a:pPr>
                <a:defRPr/>
              </a:pPr>
              <a:t>2023. 09. 17.</a:t>
            </a:fld>
            <a:endParaRPr lang="hu-HU" altLang="hu-H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3207A7-A64A-458B-B3E7-F3F76C5947E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3EDA9-30CF-441D-9096-59164077151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58437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E05F71-77E3-403B-BC12-DFFD013643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A07DB-8F72-497F-8D01-9E4F97C2B7F6}" type="datetime1">
              <a:rPr lang="hu-HU" altLang="hu-HU"/>
              <a:pPr>
                <a:defRPr/>
              </a:pPr>
              <a:t>2023. 09. 17.</a:t>
            </a:fld>
            <a:endParaRPr lang="hu-HU" altLang="hu-H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483A278-4EC2-4DEF-A424-0802BC92C7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86DF1-FF30-4CDA-9F06-6D57C2A7184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1944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EB6C67-668D-F05C-F929-1E4779D4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409E0F-A6C5-4B04-E90B-F50761143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357FE5-4810-ADF1-770E-3C2D13CA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9C6C-186B-485E-B60C-875A5DD7C2E5}" type="datetimeFigureOut">
              <a:rPr lang="hu-HU" smtClean="0"/>
              <a:t>2023. 09. 17.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A37B26-3BD6-A669-67AF-65FE9711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B914970-22AC-D090-96D3-BDC5D915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E334-5DA3-42ED-81E1-6DE9DE4EE4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800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EDB049A-7A18-42C7-BE19-97E65A3BF9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AF3E-DC1B-4880-97FD-DC23F59B9114}" type="datetime1">
              <a:rPr lang="hu-HU" altLang="hu-HU"/>
              <a:pPr>
                <a:defRPr/>
              </a:pPr>
              <a:t>2023. 09. 17.</a:t>
            </a:fld>
            <a:endParaRPr lang="hu-HU" altLang="hu-H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F9F7159-F334-4ADA-9F4F-350E83A3669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23FA-0154-4712-88B7-21B93FD3ADD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55162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017E57E-CC8B-4399-9F43-E99F42E572B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0F59B-2D9A-453C-9829-34058D8F559A}" type="datetime1">
              <a:rPr lang="hu-HU" altLang="hu-HU"/>
              <a:pPr>
                <a:defRPr/>
              </a:pPr>
              <a:t>2023. 09. 17.</a:t>
            </a:fld>
            <a:endParaRPr lang="hu-HU" alt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C469F4-6DA2-471B-AE7D-48486FB947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87B9D-8EDF-4041-B11A-6EC09E639A2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33448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1613" cy="44577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44577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DC91B27-4280-46D3-AFBC-7E4A3A358F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90BF-BDF2-4BDC-9C28-B74838EB80FF}" type="datetime1">
              <a:rPr lang="hu-HU" altLang="hu-HU"/>
              <a:pPr>
                <a:defRPr/>
              </a:pPr>
              <a:t>2023. 09. 17.</a:t>
            </a:fld>
            <a:endParaRPr lang="hu-HU" alt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DFB9D2-1094-407D-ACF2-41EE374EA36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A14C0-07C6-4960-8ADC-A5FB63D3B01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6499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A297A9-210D-46DF-A82B-6FFEA25A4E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BE17E-56A1-4B8F-A256-4A70C6ECED4A}" type="datetime1">
              <a:rPr lang="hu-HU" altLang="hu-HU"/>
              <a:pPr>
                <a:defRPr/>
              </a:pPr>
              <a:t>2023. 09. 17.</a:t>
            </a:fld>
            <a:endParaRPr lang="hu-HU" altLang="hu-H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BDB122-8001-4BB4-82CF-C7A204605C1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1A9C-FADC-4889-815D-5112229BE74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0376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DB1C8D-4299-F49D-CE72-70C037DA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AC5C4C-A0D9-460E-38B7-BC0715F0E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CE8C6AC-54C0-45C1-7D7E-A92F331E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9C6C-186B-485E-B60C-875A5DD7C2E5}" type="datetimeFigureOut">
              <a:rPr lang="hu-HU" smtClean="0"/>
              <a:t>2023. 09. 17.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B199CD-63B4-536A-7D59-47ACA3B6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80794E6-80C4-A6FA-95B6-3AE17127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E334-5DA3-42ED-81E1-6DE9DE4EE4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728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EEF372-11BD-6F56-AD3E-B2D9FC85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5726B2-76D4-DC79-09AD-7FBCDDA90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5D35B50-6F07-8DDD-4235-A435927C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6374871-0B0F-353A-C74E-5E7E0C8A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9C6C-186B-485E-B60C-875A5DD7C2E5}" type="datetimeFigureOut">
              <a:rPr lang="hu-HU" smtClean="0"/>
              <a:t>2023. 09. 17.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2C46A95-BB61-DF02-674C-9D200ACF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70A1964-1582-0840-6DAE-E62894C4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E334-5DA3-42ED-81E1-6DE9DE4EE4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099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76188F-C4B8-BBB8-DEA8-1907DE02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8C79020-06D4-C708-823C-3DE124B84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17A9A79-AC94-A191-1495-645FC54BE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9345CB6-E0BB-51FF-1E4C-D50CC0981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668ECF5-CA94-0D25-E9F8-1FA1AA797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88767E7-0225-6D60-5BC2-D8202976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9C6C-186B-485E-B60C-875A5DD7C2E5}" type="datetimeFigureOut">
              <a:rPr lang="hu-HU" smtClean="0"/>
              <a:t>2023. 09. 17.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ACDFCBB-7A8A-742F-05CD-7255EE62A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0BB9A9F-3CF5-8E33-11C9-9B2DA958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E334-5DA3-42ED-81E1-6DE9DE4EE4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743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02CD83-28BB-5423-F546-4D85B72B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9B7D0BF-012B-9300-DF12-5A8E228F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9C6C-186B-485E-B60C-875A5DD7C2E5}" type="datetimeFigureOut">
              <a:rPr lang="hu-HU" smtClean="0"/>
              <a:t>2023. 09. 17.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CEACC61-D178-B5D3-244C-16F7130B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679D9B-DC66-C499-4C03-E19EEDBE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E334-5DA3-42ED-81E1-6DE9DE4EE4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79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840DCE5-6F3C-D2B8-4DF4-692BB9C4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9C6C-186B-485E-B60C-875A5DD7C2E5}" type="datetimeFigureOut">
              <a:rPr lang="hu-HU" smtClean="0"/>
              <a:t>2023. 09. 17.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90080A2-5E7C-1280-3BCB-89063221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251138E-7476-1364-0662-D7BD87B9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E334-5DA3-42ED-81E1-6DE9DE4EE4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830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9750F7-402C-406D-AA44-EAACB75A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ED2EB4-1709-0FD7-7631-D5FA6FCDA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51F39B9-C3A1-08EC-4D17-2F4DDBCB3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B0A8C92-6F54-F2A3-BE8A-C6650F6D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9C6C-186B-485E-B60C-875A5DD7C2E5}" type="datetimeFigureOut">
              <a:rPr lang="hu-HU" smtClean="0"/>
              <a:t>2023. 09. 17.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287BDBD-433C-6150-59F7-3CF32C3C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43764E2-A718-41BA-65CE-3976C0ED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E334-5DA3-42ED-81E1-6DE9DE4EE4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B3E074-C76B-6CF7-334B-3C00FBB0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794A1CB-9EC9-E77F-224B-8CC844BB1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09ADF58-2955-B3B0-ACC6-459CA0957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4079709-A322-C286-F433-1D33DD00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9C6C-186B-485E-B60C-875A5DD7C2E5}" type="datetimeFigureOut">
              <a:rPr lang="hu-HU" smtClean="0"/>
              <a:t>2023. 09. 17.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62F7CC0-E3EE-93E2-3B2B-C369A2E3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F695131-A9A2-F503-0C06-4DCF6C2B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E334-5DA3-42ED-81E1-6DE9DE4EE4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409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576AE65-93D3-B9DD-1099-557C21FB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31F2348-71D1-BDC7-03E1-0D6B4CE5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0318F6-208F-CB83-1093-EBE91F2A2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9C6C-186B-485E-B60C-875A5DD7C2E5}" type="datetimeFigureOut">
              <a:rPr lang="hu-HU" smtClean="0"/>
              <a:t>2023. 09. 17.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F90BF24-5937-27E0-BB44-14B667F33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D3ED76A-CF85-02B4-5169-A15B82966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CE334-5DA3-42ED-81E1-6DE9DE4EE4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26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E97CD57-B7BB-4289-BA5E-E44D4B710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szerkesztéseMintacím szerkesztése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68C8E4D-A1A8-4B20-85F5-43238F38851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C18D7B-2983-405D-8FE7-174E49CF5741}" type="datetime1">
              <a:rPr lang="hu-HU" altLang="hu-HU"/>
              <a:pPr>
                <a:defRPr/>
              </a:pPr>
              <a:t>2023. 09. 17.</a:t>
            </a:fld>
            <a:endParaRPr lang="hu-HU" altLang="hu-HU"/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A266B3E5-796C-4BBC-B11A-C479630D9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BA519B-17C4-433D-96B2-695898A2A03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8897863-D740-4197-A277-9E7CD24AAA5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6E467FA9-B234-4B89-9BBA-61CBC1413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75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</p:txBody>
      </p:sp>
    </p:spTree>
    <p:extLst>
      <p:ext uri="{BB962C8B-B14F-4D97-AF65-F5344CB8AC3E}">
        <p14:creationId xmlns:p14="http://schemas.microsoft.com/office/powerpoint/2010/main" val="9226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Verdana" panose="020B0604030504040204" pitchFamily="34" charset="0"/>
          <a:ea typeface="ＭＳ Ｐゴシック" panose="020B0600070205080204" pitchFamily="34" charset="-128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Verdana" panose="020B0604030504040204" pitchFamily="34" charset="0"/>
          <a:ea typeface="ＭＳ Ｐゴシック" panose="020B0600070205080204" pitchFamily="34" charset="-128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Verdana" panose="020B0604030504040204" pitchFamily="34" charset="0"/>
          <a:ea typeface="ＭＳ Ｐゴシック" panose="020B0600070205080204" pitchFamily="34" charset="-128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Verdana" panose="020B0604030504040204" pitchFamily="34" charset="0"/>
          <a:ea typeface="ＭＳ Ｐゴシック" panose="020B0600070205080204" pitchFamily="34" charset="-128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Verdana" panose="020B0604030504040204" pitchFamily="34" charset="0"/>
          <a:ea typeface="ＭＳ Ｐゴシック" panose="020B0600070205080204" pitchFamily="34" charset="-128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Verdana" panose="020B0604030504040204" pitchFamily="34" charset="0"/>
          <a:ea typeface="ＭＳ Ｐゴシック" panose="020B0600070205080204" pitchFamily="34" charset="-128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Verdana" panose="020B0604030504040204" pitchFamily="34" charset="0"/>
          <a:ea typeface="ＭＳ Ｐゴシック" panose="020B0600070205080204" pitchFamily="34" charset="-128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Verdana" panose="020B060403050404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44546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4546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4546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4546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454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328C5275-1D0E-4508-9CC8-AC4916FB13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7229" y="570451"/>
            <a:ext cx="10622109" cy="3169699"/>
          </a:xfrm>
        </p:spPr>
        <p:txBody>
          <a:bodyPr anchor="t"/>
          <a:lstStyle/>
          <a:p>
            <a:pPr algn="ctr"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hu-HU" altLang="hu-HU" sz="3600" b="1" i="1" dirty="0">
                <a:solidFill>
                  <a:srgbClr val="EEED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TÉNYEK  A  KÖZNEVELÉSBEN LÉVŐ  MUNKAVÁLLALÓI  HIÁNYRÓL</a:t>
            </a:r>
            <a:br>
              <a:rPr lang="hu-HU" altLang="hu-HU" dirty="0"/>
            </a:br>
            <a:r>
              <a:rPr lang="hu-HU" altLang="hu-HU" b="1" i="1" dirty="0">
                <a:solidFill>
                  <a:srgbClr val="EEEDED"/>
                </a:solidFill>
                <a:latin typeface="Times New Roman" panose="02020603050405020304" pitchFamily="18" charset="0"/>
              </a:rPr>
              <a:t> </a:t>
            </a:r>
            <a:br>
              <a:rPr lang="hu-HU" altLang="hu-HU" b="1" i="1" dirty="0">
                <a:solidFill>
                  <a:srgbClr val="EEEDED"/>
                </a:solidFill>
                <a:latin typeface="Times New Roman" panose="02020603050405020304" pitchFamily="18" charset="0"/>
              </a:rPr>
            </a:br>
            <a:r>
              <a:rPr lang="hu-HU" altLang="hu-HU" b="1" i="1" dirty="0">
                <a:solidFill>
                  <a:srgbClr val="EEEDED"/>
                </a:solidFill>
                <a:latin typeface="Times New Roman" panose="02020603050405020304" pitchFamily="18" charset="0"/>
              </a:rPr>
              <a:t>NAHALKA ISTVÁN </a:t>
            </a:r>
            <a:r>
              <a:rPr lang="hu-HU" altLang="hu-HU" sz="1400" b="1" i="1" dirty="0">
                <a:solidFill>
                  <a:srgbClr val="EEEDED"/>
                </a:solidFill>
                <a:latin typeface="Times New Roman" panose="02020603050405020304" pitchFamily="18" charset="0"/>
              </a:rPr>
              <a:t>OKTATÁSKUTATÓ</a:t>
            </a:r>
            <a:br>
              <a:rPr lang="hu-HU" altLang="hu-HU" sz="1400" b="1" i="1" dirty="0">
                <a:solidFill>
                  <a:srgbClr val="EEEDED"/>
                </a:solidFill>
                <a:latin typeface="Times New Roman" panose="02020603050405020304" pitchFamily="18" charset="0"/>
              </a:rPr>
            </a:br>
            <a:r>
              <a:rPr lang="hu-HU" altLang="hu-HU" b="1" i="1" dirty="0">
                <a:solidFill>
                  <a:srgbClr val="EEEDED"/>
                </a:solidFill>
                <a:latin typeface="Times New Roman" panose="02020603050405020304" pitchFamily="18" charset="0"/>
              </a:rPr>
              <a:t>TOTYIK TAMÁS </a:t>
            </a:r>
            <a:r>
              <a:rPr lang="hu-HU" altLang="hu-HU" sz="1400" b="1" i="1" dirty="0">
                <a:solidFill>
                  <a:srgbClr val="EEEDED"/>
                </a:solidFill>
                <a:latin typeface="Times New Roman" panose="02020603050405020304" pitchFamily="18" charset="0"/>
              </a:rPr>
              <a:t>PEDAGÓGUSOK SZAKSZERVEZETE </a:t>
            </a:r>
            <a:br>
              <a:rPr lang="hu-HU" altLang="hu-HU" b="1" i="1" dirty="0">
                <a:solidFill>
                  <a:srgbClr val="EEEDED"/>
                </a:solidFill>
                <a:latin typeface="Times New Roman" panose="02020603050405020304" pitchFamily="18" charset="0"/>
              </a:rPr>
            </a:br>
            <a:br>
              <a:rPr lang="hu-HU" altLang="hu-HU" b="1" i="1" dirty="0">
                <a:solidFill>
                  <a:srgbClr val="EEEDED"/>
                </a:solidFill>
                <a:latin typeface="Times New Roman" panose="02020603050405020304" pitchFamily="18" charset="0"/>
              </a:rPr>
            </a:br>
            <a:br>
              <a:rPr lang="hu-HU" altLang="hu-HU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hu-HU" altLang="hu-HU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hu-HU" altLang="hu-HU" b="1" i="1" dirty="0">
                <a:solidFill>
                  <a:srgbClr val="EEEDED"/>
                </a:solidFill>
                <a:latin typeface="Times New Roman" panose="02020603050405020304" pitchFamily="18" charset="0"/>
              </a:rPr>
            </a:br>
            <a:br>
              <a:rPr lang="hu-HU" altLang="hu-HU" b="1" i="1" dirty="0">
                <a:solidFill>
                  <a:srgbClr val="EEEDED"/>
                </a:solidFill>
                <a:latin typeface="Times New Roman" panose="02020603050405020304" pitchFamily="18" charset="0"/>
              </a:rPr>
            </a:br>
            <a:endParaRPr lang="hu-HU" altLang="hu-HU" b="1" i="1" dirty="0">
              <a:solidFill>
                <a:srgbClr val="EEEDE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06EFA32F-CFB1-4B14-ABE3-7ECEA9E89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1" y="371563"/>
            <a:ext cx="70326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>
            <a:extLst>
              <a:ext uri="{FF2B5EF4-FFF2-40B4-BE49-F238E27FC236}">
                <a16:creationId xmlns:a16="http://schemas.microsoft.com/office/drawing/2014/main" id="{378D9612-C04D-4B39-8385-09D18547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34" y="4369454"/>
            <a:ext cx="5627688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196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EF31AF84-96F7-CA3E-5722-079F91C1C4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32" y="0"/>
            <a:ext cx="8105506" cy="685800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1AFFA40E-5F3A-73A5-E405-6496823F177D}"/>
              </a:ext>
            </a:extLst>
          </p:cNvPr>
          <p:cNvSpPr txBox="1"/>
          <p:nvPr/>
        </p:nvSpPr>
        <p:spPr>
          <a:xfrm>
            <a:off x="142875" y="184785"/>
            <a:ext cx="12049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pedagógusra jutó tanulók száma</a:t>
            </a:r>
          </a:p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9968F4C-7DF4-31F6-F48A-D2F07A590D2C}"/>
              </a:ext>
            </a:extLst>
          </p:cNvPr>
          <p:cNvSpPr txBox="1"/>
          <p:nvPr/>
        </p:nvSpPr>
        <p:spPr>
          <a:xfrm>
            <a:off x="149353" y="777240"/>
            <a:ext cx="11899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OECD ORSZÁGOKBAN ÁTLAGOSAN 14,6 TANULÓ JUT EGY PEDAGÓGUSRA -  OECD JELENTÉS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B49D04F-1875-C3C5-7B91-46C9C970B215}"/>
              </a:ext>
            </a:extLst>
          </p:cNvPr>
          <p:cNvSpPr txBox="1"/>
          <p:nvPr/>
        </p:nvSpPr>
        <p:spPr>
          <a:xfrm>
            <a:off x="142875" y="1365570"/>
            <a:ext cx="12042647" cy="588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715 000 ÁLTALÁNOS ISKOLAI TANULÓ SZEREPEL A KSH ADATAIBAN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73 675 ÁLTALÁNOS ISKOLAI TANÁR SZEREPEL A KSH ADATAIBAN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MAGYARORSZÁGON A TANULÓK 56,2% RÉSZESÜL EGÉSZ NAPOS ISKOLAI ELLÁTÁSBAN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OECD ORSZÁGOK DÖNTŐ RÉSZÉBEN NINCS EGÉSZ NAPOS ISKOLA, ANNAK FELADATAIT A SZOCIÁLIS SZFÉRA LÁTJA EL NEM A KÖZNEVELÉS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EGÉSZ NAPOS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ISKOLAI ELLÁTÁSBAN RÉSZTVEVŐKET KÉTSZER KELL SZÁMOLNI, HOGY KORREKT EREDMÉNYT KAPJUNK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 ALAPJÁN 1 116 830 TANULÓT KELL ELLÁTNI ÁLTALÁNOS ISKOLÁBAN (715 000 TANULÓ 156,15%)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ÍGY 1 116 830: 73 675= 15,15</a:t>
            </a:r>
          </a:p>
          <a:p>
            <a:pPr>
              <a:lnSpc>
                <a:spcPct val="130000"/>
              </a:lnSpc>
            </a:pP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PEDAGÓGUSRA 15,15 TANULÓ JUT!</a:t>
            </a:r>
          </a:p>
        </p:txBody>
      </p:sp>
    </p:spTree>
    <p:extLst>
      <p:ext uri="{BB962C8B-B14F-4D97-AF65-F5344CB8AC3E}">
        <p14:creationId xmlns:p14="http://schemas.microsoft.com/office/powerpoint/2010/main" val="334064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328C5275-1D0E-4508-9CC8-AC4916FB13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58863" y="852488"/>
            <a:ext cx="10150475" cy="2887662"/>
          </a:xfrm>
        </p:spPr>
        <p:txBody>
          <a:bodyPr anchor="t"/>
          <a:lstStyle/>
          <a:p>
            <a:pPr algn="ctr"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hu-HU" altLang="hu-HU" sz="3600" b="1" i="1">
                <a:solidFill>
                  <a:srgbClr val="EEED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KÖSZÖNJÜK </a:t>
            </a:r>
            <a:r>
              <a:rPr lang="hu-HU" altLang="hu-HU" sz="3600" b="1" i="1" dirty="0">
                <a:solidFill>
                  <a:srgbClr val="EEED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 MEGTISZTELŐ FIGYELMET!</a:t>
            </a:r>
            <a:br>
              <a:rPr lang="hu-HU" altLang="hu-HU" b="1" i="1" dirty="0">
                <a:solidFill>
                  <a:srgbClr val="EEEDED"/>
                </a:solidFill>
                <a:latin typeface="Times New Roman" panose="02020603050405020304" pitchFamily="18" charset="0"/>
              </a:rPr>
            </a:br>
            <a:br>
              <a:rPr lang="hu-HU" altLang="hu-HU" b="1" i="1" dirty="0">
                <a:solidFill>
                  <a:srgbClr val="EEEDED"/>
                </a:solidFill>
                <a:latin typeface="Times New Roman" panose="02020603050405020304" pitchFamily="18" charset="0"/>
              </a:rPr>
            </a:br>
            <a:endParaRPr lang="hu-HU" altLang="hu-HU" b="1" i="1" dirty="0">
              <a:solidFill>
                <a:srgbClr val="EEEDE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06EFA32F-CFB1-4B14-ABE3-7ECEA9E89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723900"/>
            <a:ext cx="70326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>
            <a:extLst>
              <a:ext uri="{FF2B5EF4-FFF2-40B4-BE49-F238E27FC236}">
                <a16:creationId xmlns:a16="http://schemas.microsoft.com/office/drawing/2014/main" id="{378D9612-C04D-4B39-8385-09D18547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34" y="4369454"/>
            <a:ext cx="5627688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258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2544B1-613E-5364-0E22-8B9611A3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Alapvető megállapítások a pedagógushiánnyal kapcsolatban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B8DA57-64F8-AF32-A587-3D72F66C4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A pedagógushiány csak részben a számok kérdése. Világos definícióra van szükség.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 pedagógushiány egy alulról való becslése a 2020/21. tanévre</a:t>
            </a:r>
          </a:p>
          <a:p>
            <a:pPr marL="0" indent="0" algn="ctr">
              <a:buNone/>
            </a:pPr>
            <a:r>
              <a:rPr lang="hu-HU" sz="3600" b="1" dirty="0">
                <a:solidFill>
                  <a:srgbClr val="FF0000"/>
                </a:solidFill>
              </a:rPr>
              <a:t>20 018 fő.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u-HU" dirty="0"/>
              <a:t>A pedagógusok, valamint a nevelő és oktató munkát közvetlenül segítők számában mutatkozó hiány még sokkal nagyobb:</a:t>
            </a:r>
          </a:p>
          <a:p>
            <a:pPr marL="0" indent="0" algn="ctr">
              <a:buNone/>
            </a:pPr>
            <a:r>
              <a:rPr lang="hu-HU" sz="3600" b="1" dirty="0">
                <a:solidFill>
                  <a:srgbClr val="FF0000"/>
                </a:solidFill>
              </a:rPr>
              <a:t>34 049 fő.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hu-HU" dirty="0"/>
              <a:t>A pedagógushiány 2015 óta egyértelműen és jelentős mértékben növekszik.</a:t>
            </a:r>
          </a:p>
        </p:txBody>
      </p:sp>
    </p:spTree>
    <p:extLst>
      <p:ext uri="{BB962C8B-B14F-4D97-AF65-F5344CB8AC3E}">
        <p14:creationId xmlns:p14="http://schemas.microsoft.com/office/powerpoint/2010/main" val="86790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EF31AF84-96F7-CA3E-5722-079F91C1C4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47" y="66675"/>
            <a:ext cx="8105506" cy="685800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8BE5D8A0-A017-D157-8E17-BF7559371966}"/>
              </a:ext>
            </a:extLst>
          </p:cNvPr>
          <p:cNvSpPr txBox="1"/>
          <p:nvPr/>
        </p:nvSpPr>
        <p:spPr>
          <a:xfrm>
            <a:off x="104775" y="222842"/>
            <a:ext cx="1182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NYUGDÍJAS FOGLALKOZTATOTTAK SZÁMA AZ OKTATÁSBAN 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B74CF93C-BC95-145B-6521-5B81B254D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53369"/>
              </p:ext>
            </p:extLst>
          </p:nvPr>
        </p:nvGraphicFramePr>
        <p:xfrm>
          <a:off x="304800" y="968982"/>
          <a:ext cx="11620500" cy="5952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9195">
                  <a:extLst>
                    <a:ext uri="{9D8B030D-6E8A-4147-A177-3AD203B41FA5}">
                      <a16:colId xmlns:a16="http://schemas.microsoft.com/office/drawing/2014/main" val="414720076"/>
                    </a:ext>
                  </a:extLst>
                </a:gridCol>
                <a:gridCol w="1397955">
                  <a:extLst>
                    <a:ext uri="{9D8B030D-6E8A-4147-A177-3AD203B41FA5}">
                      <a16:colId xmlns:a16="http://schemas.microsoft.com/office/drawing/2014/main" val="3589364068"/>
                    </a:ext>
                  </a:extLst>
                </a:gridCol>
                <a:gridCol w="1135839">
                  <a:extLst>
                    <a:ext uri="{9D8B030D-6E8A-4147-A177-3AD203B41FA5}">
                      <a16:colId xmlns:a16="http://schemas.microsoft.com/office/drawing/2014/main" val="956057341"/>
                    </a:ext>
                  </a:extLst>
                </a:gridCol>
                <a:gridCol w="1805691">
                  <a:extLst>
                    <a:ext uri="{9D8B030D-6E8A-4147-A177-3AD203B41FA5}">
                      <a16:colId xmlns:a16="http://schemas.microsoft.com/office/drawing/2014/main" val="177782107"/>
                    </a:ext>
                  </a:extLst>
                </a:gridCol>
                <a:gridCol w="1397955">
                  <a:extLst>
                    <a:ext uri="{9D8B030D-6E8A-4147-A177-3AD203B41FA5}">
                      <a16:colId xmlns:a16="http://schemas.microsoft.com/office/drawing/2014/main" val="2254118717"/>
                    </a:ext>
                  </a:extLst>
                </a:gridCol>
                <a:gridCol w="1397955">
                  <a:extLst>
                    <a:ext uri="{9D8B030D-6E8A-4147-A177-3AD203B41FA5}">
                      <a16:colId xmlns:a16="http://schemas.microsoft.com/office/drawing/2014/main" val="3566956079"/>
                    </a:ext>
                  </a:extLst>
                </a:gridCol>
                <a:gridCol w="1397955">
                  <a:extLst>
                    <a:ext uri="{9D8B030D-6E8A-4147-A177-3AD203B41FA5}">
                      <a16:colId xmlns:a16="http://schemas.microsoft.com/office/drawing/2014/main" val="750859554"/>
                    </a:ext>
                  </a:extLst>
                </a:gridCol>
                <a:gridCol w="1397955">
                  <a:extLst>
                    <a:ext uri="{9D8B030D-6E8A-4147-A177-3AD203B41FA5}">
                      <a16:colId xmlns:a16="http://schemas.microsoft.com/office/drawing/2014/main" val="3656949666"/>
                    </a:ext>
                  </a:extLst>
                </a:gridCol>
              </a:tblGrid>
              <a:tr h="32964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2400" b="1" i="1" u="none" strike="noStrike" dirty="0">
                          <a:effectLst/>
                        </a:rPr>
                        <a:t>ÉLETKOR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i="1" u="none" strike="noStrike" dirty="0">
                          <a:effectLst/>
                        </a:rPr>
                        <a:t>FŐ</a:t>
                      </a:r>
                      <a:endParaRPr lang="hu-H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2400" b="1" i="1" u="none" strike="noStrike" dirty="0">
                          <a:effectLst/>
                        </a:rPr>
                        <a:t>ÉLETKOR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i="1" u="none" strike="noStrike" dirty="0">
                          <a:effectLst/>
                        </a:rPr>
                        <a:t>FŐ</a:t>
                      </a:r>
                      <a:endParaRPr lang="hu-H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2717435"/>
                  </a:ext>
                </a:extLst>
              </a:tr>
              <a:tr h="32964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66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538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62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3 167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34825174"/>
                  </a:ext>
                </a:extLst>
              </a:tr>
              <a:tr h="32964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67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444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63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2 464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7966850"/>
                  </a:ext>
                </a:extLst>
              </a:tr>
              <a:tr h="32964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68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315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64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1 886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7317438"/>
                  </a:ext>
                </a:extLst>
              </a:tr>
              <a:tr h="32964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69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191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65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1 277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9769379"/>
                  </a:ext>
                </a:extLst>
              </a:tr>
              <a:tr h="32964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70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170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ÖSSZESEN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8 794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31960759"/>
                  </a:ext>
                </a:extLst>
              </a:tr>
              <a:tr h="32964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71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114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hu-HU" sz="1600" b="1" u="none" strike="noStrike" dirty="0">
                          <a:effectLst/>
                        </a:rPr>
                        <a:t>NŐI MUNKAVÁLLALÓK ARÁNYA 80%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08759"/>
                  </a:ext>
                </a:extLst>
              </a:tr>
              <a:tr h="32964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72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86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8</a:t>
                      </a:r>
                      <a:r>
                        <a:rPr lang="hu-HU" sz="1800" b="1" u="none" strike="noStrike" dirty="0">
                          <a:effectLst/>
                        </a:rPr>
                        <a:t> </a:t>
                      </a:r>
                      <a:r>
                        <a:rPr lang="pt-BR" sz="1800" b="1" u="none" strike="noStrike" dirty="0">
                          <a:effectLst/>
                        </a:rPr>
                        <a:t>794 FŐ 80%-A </a:t>
                      </a:r>
                      <a:r>
                        <a:rPr lang="hu-HU" sz="1800" b="1" u="none" strike="noStrike" dirty="0">
                          <a:effectLst/>
                        </a:rPr>
                        <a:t>          </a:t>
                      </a:r>
                      <a:r>
                        <a:rPr lang="pt-BR" sz="1800" b="1" u="none" strike="noStrike" dirty="0">
                          <a:effectLst/>
                        </a:rPr>
                        <a:t>7</a:t>
                      </a:r>
                      <a:r>
                        <a:rPr lang="hu-HU" sz="1800" b="1" u="none" strike="noStrike" dirty="0">
                          <a:effectLst/>
                        </a:rPr>
                        <a:t> </a:t>
                      </a:r>
                      <a:r>
                        <a:rPr lang="pt-BR" sz="1800" b="1" u="none" strike="noStrike" dirty="0">
                          <a:effectLst/>
                        </a:rPr>
                        <a:t>035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139185"/>
                  </a:ext>
                </a:extLst>
              </a:tr>
              <a:tr h="32964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73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73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2560473"/>
                  </a:ext>
                </a:extLst>
              </a:tr>
              <a:tr h="32964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74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66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3200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7 035 + 2 192 = </a:t>
                      </a:r>
                      <a:r>
                        <a:rPr lang="hu-HU" sz="3200" b="1" i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9 227</a:t>
                      </a:r>
                      <a:endParaRPr lang="hu-HU" sz="3200" b="1" i="1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07082339"/>
                  </a:ext>
                </a:extLst>
              </a:tr>
              <a:tr h="423604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75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39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0428413"/>
                  </a:ext>
                </a:extLst>
              </a:tr>
              <a:tr h="32964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76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>
                          <a:effectLst/>
                        </a:rPr>
                        <a:t>39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7865931"/>
                  </a:ext>
                </a:extLst>
              </a:tr>
              <a:tr h="32964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77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31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2138703"/>
                  </a:ext>
                </a:extLst>
              </a:tr>
              <a:tr h="32964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 dirty="0">
                          <a:effectLst/>
                        </a:rPr>
                        <a:t>78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20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9034303"/>
                  </a:ext>
                </a:extLst>
              </a:tr>
              <a:tr h="32964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 dirty="0">
                          <a:effectLst/>
                        </a:rPr>
                        <a:t>79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20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253152"/>
                  </a:ext>
                </a:extLst>
              </a:tr>
              <a:tr h="329640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u="none" strike="noStrike">
                          <a:effectLst/>
                        </a:rPr>
                        <a:t>80&lt;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u="none" strike="noStrike" dirty="0">
                          <a:effectLst/>
                        </a:rPr>
                        <a:t>46</a:t>
                      </a:r>
                      <a:endParaRPr lang="hu-HU" sz="15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1413192"/>
                  </a:ext>
                </a:extLst>
              </a:tr>
              <a:tr h="32964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ÖSSZESEN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i="1" u="none" strike="noStrike" dirty="0">
                          <a:effectLst/>
                        </a:rPr>
                        <a:t>2 192</a:t>
                      </a:r>
                      <a:endParaRPr lang="hu-HU" sz="15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5084169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33092B54-C92C-84CE-F052-4F7B4DCE1C8A}"/>
              </a:ext>
            </a:extLst>
          </p:cNvPr>
          <p:cNvSpPr txBox="1"/>
          <p:nvPr/>
        </p:nvSpPr>
        <p:spPr>
          <a:xfrm>
            <a:off x="3448050" y="5086350"/>
            <a:ext cx="710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NYUGDÍJAS VISSZAFOGLALKOZTATOTTAK SZÁMÁT HIÁNYNAK KELL TEKINTENI: EZ 9 227 FŐ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D5BCE1C-1BCD-D41E-7343-460B611DBA77}"/>
              </a:ext>
            </a:extLst>
          </p:cNvPr>
          <p:cNvSpPr txBox="1"/>
          <p:nvPr/>
        </p:nvSpPr>
        <p:spPr>
          <a:xfrm>
            <a:off x="7839075" y="1143000"/>
            <a:ext cx="3762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ADÓ- ÉS JÁRULÉKFIZETŐK ÉLETKORI MEGOSZLÁSA A KÖZNEVELÉSBEN ÉS A SZAKOKTATÁSBAN</a:t>
            </a:r>
          </a:p>
        </p:txBody>
      </p:sp>
    </p:spTree>
    <p:extLst>
      <p:ext uri="{BB962C8B-B14F-4D97-AF65-F5344CB8AC3E}">
        <p14:creationId xmlns:p14="http://schemas.microsoft.com/office/powerpoint/2010/main" val="185174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EF31AF84-96F7-CA3E-5722-079F91C1C4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25" y="27000"/>
            <a:ext cx="7827550" cy="680400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1B4C3D3-12BE-D9AD-58BB-E10B409DC1F0}"/>
              </a:ext>
            </a:extLst>
          </p:cNvPr>
          <p:cNvSpPr txBox="1"/>
          <p:nvPr/>
        </p:nvSpPr>
        <p:spPr>
          <a:xfrm>
            <a:off x="95250" y="342900"/>
            <a:ext cx="1172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ÓVODAPEDAGÓGUS-HIÁNY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E86CB17-F45B-61D8-5C30-A48A783716BD}"/>
              </a:ext>
            </a:extLst>
          </p:cNvPr>
          <p:cNvSpPr txBox="1"/>
          <p:nvPr/>
        </p:nvSpPr>
        <p:spPr>
          <a:xfrm>
            <a:off x="-38100" y="1243575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JOGSZABÁLY ALAPJÁN EGY ÓVODAI CSOPORTHOZ </a:t>
            </a:r>
            <a:r>
              <a:rPr lang="hu-HU" sz="32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PEDAGÓGUS </a:t>
            </a:r>
            <a:r>
              <a:rPr lang="hu-H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KELL,</a:t>
            </a:r>
          </a:p>
          <a:p>
            <a:r>
              <a:rPr lang="hu-H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FELADATELLÁTÁSI HELYENKÉNT PEDIG </a:t>
            </a:r>
            <a:r>
              <a:rPr lang="hu-HU" sz="32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VEZETŐ</a:t>
            </a:r>
            <a:endParaRPr lang="hu-H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7817B52-7244-75AB-F049-7BE9418EB0B5}"/>
              </a:ext>
            </a:extLst>
          </p:cNvPr>
          <p:cNvSpPr txBox="1"/>
          <p:nvPr/>
        </p:nvSpPr>
        <p:spPr>
          <a:xfrm>
            <a:off x="95250" y="2388691"/>
            <a:ext cx="11925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2020/2021-es tanévben </a:t>
            </a:r>
          </a:p>
          <a:p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4 575 feladatellátási hellyel (KSH), </a:t>
            </a:r>
          </a:p>
          <a:p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15 001 óvodai csoporttal (KSH), </a:t>
            </a:r>
          </a:p>
          <a:p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30 957 óvodapedagógussal kell számolni (KSH). </a:t>
            </a:r>
          </a:p>
          <a:p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2020/21-es tanévben a pedagógus létszámigény az óvodákban így </a:t>
            </a:r>
          </a:p>
          <a:p>
            <a:r>
              <a:rPr lang="hu-HU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× 15 001 + 4575 = 34 577 </a:t>
            </a:r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fő volt, </a:t>
            </a:r>
          </a:p>
          <a:p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vagyis az </a:t>
            </a:r>
            <a:r>
              <a:rPr lang="hu-HU" sz="2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óvoda</a:t>
            </a:r>
            <a:r>
              <a:rPr lang="hu-HU" sz="3200" b="1" u="sng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pedagógus-hiány</a:t>
            </a:r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u-HU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34 577 – 30 957 = </a:t>
            </a:r>
            <a:r>
              <a:rPr lang="hu-HU" sz="4000" b="1" i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3 620</a:t>
            </a:r>
            <a:r>
              <a:rPr lang="hu-HU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104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EF31AF84-96F7-CA3E-5722-079F91C1C4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25" y="27000"/>
            <a:ext cx="7827550" cy="680400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1DCBBEE-205C-4BB4-2E07-98145DF48FF3}"/>
              </a:ext>
            </a:extLst>
          </p:cNvPr>
          <p:cNvSpPr txBox="1"/>
          <p:nvPr/>
        </p:nvSpPr>
        <p:spPr>
          <a:xfrm>
            <a:off x="190500" y="322081"/>
            <a:ext cx="1116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telephelyeken összesen 5 015 betöltetlen állást jeleztek (Országos kompetenciamérés – OKM – 2020/21).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C57DFA0-C015-0365-885C-3FF4C413442C}"/>
              </a:ext>
            </a:extLst>
          </p:cNvPr>
          <p:cNvSpPr txBox="1"/>
          <p:nvPr/>
        </p:nvSpPr>
        <p:spPr>
          <a:xfrm>
            <a:off x="190500" y="1511129"/>
            <a:ext cx="120872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Az OKM adataiból kiderül: 1 847 teljes állásban alkalmazott </a:t>
            </a:r>
            <a:r>
              <a:rPr lang="hu-H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iskolapszichológusra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lett volna szükség, de csak 867 főt alkalmaztak a 2020/21-es tanévben.</a:t>
            </a:r>
            <a:b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különbözet: 1 847-867 = 980 fő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C1FD0F1-D608-B30E-DFDF-182FA3209A5B}"/>
              </a:ext>
            </a:extLst>
          </p:cNvPr>
          <p:cNvSpPr txBox="1"/>
          <p:nvPr/>
        </p:nvSpPr>
        <p:spPr>
          <a:xfrm>
            <a:off x="190500" y="3138002"/>
            <a:ext cx="11868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SNI tanulók száma 46 405 volt (KIR adat). Nekik átlagosan hetente 2,5 óra fejlesztésben kellene részesülniük. Az ellátandó órák száma ez alapján 116 013 volt, ehhez 5 806 pedagógusra lett volna szükség. Az OKM adatai szerint 4 630 </a:t>
            </a:r>
            <a:r>
              <a:rPr lang="hu-H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gyógypedagógus és fejlesztő pedagógus 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volt. </a:t>
            </a:r>
          </a:p>
          <a:p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különbözet: 5 806-4 630 = 1 176 fő</a:t>
            </a:r>
          </a:p>
        </p:txBody>
      </p:sp>
    </p:spTree>
    <p:extLst>
      <p:ext uri="{BB962C8B-B14F-4D97-AF65-F5344CB8AC3E}">
        <p14:creationId xmlns:p14="http://schemas.microsoft.com/office/powerpoint/2010/main" val="175373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EF31AF84-96F7-CA3E-5722-079F91C1C4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99" y="71020"/>
            <a:ext cx="8105506" cy="6786979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D9B6DC-5E11-4AD0-8240-99162CB52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732397"/>
              </p:ext>
            </p:extLst>
          </p:nvPr>
        </p:nvGraphicFramePr>
        <p:xfrm>
          <a:off x="0" y="0"/>
          <a:ext cx="12105314" cy="67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787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EF31AF84-96F7-CA3E-5722-079F91C1C4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32" y="0"/>
            <a:ext cx="8105506" cy="685800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1AFFA40E-5F3A-73A5-E405-6496823F177D}"/>
              </a:ext>
            </a:extLst>
          </p:cNvPr>
          <p:cNvSpPr txBox="1"/>
          <p:nvPr/>
        </p:nvSpPr>
        <p:spPr>
          <a:xfrm>
            <a:off x="142875" y="504825"/>
            <a:ext cx="32861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ÖSSZES HIÁNY A 2020/21-ES TANÉVBEN:</a:t>
            </a:r>
          </a:p>
          <a:p>
            <a:endParaRPr lang="hu-H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34 049 FŐ</a:t>
            </a:r>
          </a:p>
          <a:p>
            <a:endParaRPr lang="hu-HU" dirty="0"/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0B18C5CD-8453-4174-3CCE-EFE19DA6A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020851"/>
              </p:ext>
            </p:extLst>
          </p:nvPr>
        </p:nvGraphicFramePr>
        <p:xfrm>
          <a:off x="4982808" y="-5080"/>
          <a:ext cx="6775300" cy="686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0550">
                  <a:extLst>
                    <a:ext uri="{9D8B030D-6E8A-4147-A177-3AD203B41FA5}">
                      <a16:colId xmlns:a16="http://schemas.microsoft.com/office/drawing/2014/main" val="4043138114"/>
                    </a:ext>
                  </a:extLst>
                </a:gridCol>
                <a:gridCol w="2374750">
                  <a:extLst>
                    <a:ext uri="{9D8B030D-6E8A-4147-A177-3AD203B41FA5}">
                      <a16:colId xmlns:a16="http://schemas.microsoft.com/office/drawing/2014/main" val="41767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61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/>
                        <a:t>ÓVODAPEDAGÓGUS-HIÁNY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800" dirty="0"/>
                        <a:t>3 620 FŐ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145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i="1" dirty="0"/>
                        <a:t>OKM, KIR ÉS ADÓZÁSI ADATOK ALAPJÁN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6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/>
                        <a:t>BE NEM TÖLTÖTT ÁLLÁS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800" dirty="0"/>
                        <a:t>5 015 FŐ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/>
                        <a:t>ISKOLAPSZICHOLÓGUS- HIÁNY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800" dirty="0"/>
                        <a:t>980 FŐ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84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/>
                        <a:t>FEJLESZTŐ- ÉS GYÓGYPEDAGÓGUS-HIÁNY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800" dirty="0"/>
                        <a:t>1 176 FŐ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879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/>
                        <a:t>NYUGDÍJAS VISSZAFOGLALKOZTATOTT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800" dirty="0"/>
                        <a:t>9 227 FŐ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06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/>
                        <a:t>ÖSSZESEN (PEDAGÓGUS)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800" dirty="0"/>
                        <a:t>20 018 FŐ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36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/>
                        <a:t>NOKS-os HIÁNY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800" dirty="0"/>
                        <a:t>14 031 FŐ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013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3600" dirty="0">
                          <a:solidFill>
                            <a:srgbClr val="FF0000"/>
                          </a:solidFill>
                        </a:rPr>
                        <a:t>ÖSSZES HIÁNY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3600" dirty="0">
                          <a:solidFill>
                            <a:srgbClr val="FF0000"/>
                          </a:solidFill>
                        </a:rPr>
                        <a:t>34 049 FŐ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19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80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EF31AF84-96F7-CA3E-5722-079F91C1C4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25" y="27000"/>
            <a:ext cx="7827550" cy="68040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294ACE-AE4E-F7FB-84B0-F05B6D570C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764745"/>
              </p:ext>
            </p:extLst>
          </p:nvPr>
        </p:nvGraphicFramePr>
        <p:xfrm>
          <a:off x="0" y="-14036"/>
          <a:ext cx="12694445" cy="687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536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EF31AF84-96F7-CA3E-5722-079F91C1C4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25" y="27000"/>
            <a:ext cx="7827550" cy="680400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1CC2BD7-802D-43E1-9AEB-B2D3932024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941210"/>
              </p:ext>
            </p:extLst>
          </p:nvPr>
        </p:nvGraphicFramePr>
        <p:xfrm>
          <a:off x="-1401535" y="-99000"/>
          <a:ext cx="14580000" cy="70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7528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go.potx" id="{37C12237-DF62-45C4-A884-23E471D7A2F7}" vid="{9353B88E-500D-414B-9C24-A5CA2B32BE5B}"/>
    </a:ext>
  </a:extLst>
</a:theme>
</file>

<file path=ppt/theme/theme2.xml><?xml version="1.0" encoding="utf-8"?>
<a:theme xmlns:a="http://schemas.openxmlformats.org/drawingml/2006/main" name="1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651</Words>
  <Application>Microsoft Office PowerPoint</Application>
  <PresentationFormat>Szélesvásznú</PresentationFormat>
  <Paragraphs>112</Paragraphs>
  <Slides>11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Office-téma</vt:lpstr>
      <vt:lpstr>1_Office-téma</vt:lpstr>
      <vt:lpstr>TÉNYEK  A  KÖZNEVELÉSBEN LÉVŐ  MUNKAVÁLLALÓI  HIÁNYRÓL   NAHALKA ISTVÁN OKTATÁSKUTATÓ TOTYIK TAMÁS PEDAGÓGUSOK SZAKSZERVEZETE       </vt:lpstr>
      <vt:lpstr>Alapvető megállapítások a pedagógushiánnyal kapcsolatban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KÖSZÖNJÜK A MEGTISZTELŐ FIGYELMET!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Totyik Tamás</dc:creator>
  <cp:lastModifiedBy>Varga Stella</cp:lastModifiedBy>
  <cp:revision>89</cp:revision>
  <dcterms:created xsi:type="dcterms:W3CDTF">2023-04-01T18:51:29Z</dcterms:created>
  <dcterms:modified xsi:type="dcterms:W3CDTF">2023-09-17T14:33:58Z</dcterms:modified>
</cp:coreProperties>
</file>