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D5B400-07AE-43B2-9F49-1D283665EEFE}" type="datetimeFigureOut">
              <a:rPr lang="hu-HU" smtClean="0"/>
              <a:t>2016.11.15.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3E912B7-BCC8-4F2D-ABE8-B5E00BC83597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00893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hu-HU" sz="5600" b="1" dirty="0"/>
              <a:t>A közoktatás és az iskola, </a:t>
            </a:r>
            <a:r>
              <a:rPr lang="hu-HU" sz="5300" dirty="0" smtClean="0"/>
              <a:t/>
            </a:r>
            <a:br>
              <a:rPr lang="hu-HU" sz="5300" dirty="0" smtClean="0"/>
            </a:br>
            <a:r>
              <a:rPr lang="hu-HU" dirty="0" smtClean="0"/>
              <a:t>mint </a:t>
            </a:r>
            <a:r>
              <a:rPr lang="hu-HU" dirty="0"/>
              <a:t>az integráció </a:t>
            </a:r>
            <a:r>
              <a:rPr lang="hu-HU" dirty="0" smtClean="0"/>
              <a:t>fontos </a:t>
            </a:r>
            <a:r>
              <a:rPr lang="hu-HU" dirty="0"/>
              <a:t>eleme</a:t>
            </a:r>
            <a:br>
              <a:rPr lang="hu-HU" dirty="0"/>
            </a:b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67944" y="4268688"/>
            <a:ext cx="4496544" cy="1752600"/>
          </a:xfrm>
        </p:spPr>
        <p:txBody>
          <a:bodyPr>
            <a:normAutofit/>
          </a:bodyPr>
          <a:lstStyle/>
          <a:p>
            <a:r>
              <a:rPr lang="hu-HU" sz="2400" b="1" dirty="0" err="1" smtClean="0">
                <a:solidFill>
                  <a:schemeClr val="tx1"/>
                </a:solidFill>
              </a:rPr>
              <a:t>Pilz</a:t>
            </a:r>
            <a:r>
              <a:rPr lang="hu-HU" sz="2400" b="1" dirty="0" smtClean="0">
                <a:solidFill>
                  <a:schemeClr val="tx1"/>
                </a:solidFill>
              </a:rPr>
              <a:t> Olivér</a:t>
            </a:r>
          </a:p>
          <a:p>
            <a:r>
              <a:rPr lang="hu-HU" dirty="0">
                <a:solidFill>
                  <a:schemeClr val="tx1"/>
                </a:solidFill>
              </a:rPr>
              <a:t>k</a:t>
            </a:r>
            <a:r>
              <a:rPr lang="hu-HU" dirty="0" smtClean="0">
                <a:solidFill>
                  <a:schemeClr val="tx1"/>
                </a:solidFill>
              </a:rPr>
              <a:t>özépiskolai tanár,</a:t>
            </a:r>
            <a:br>
              <a:rPr lang="hu-HU" dirty="0" smtClean="0">
                <a:solidFill>
                  <a:schemeClr val="tx1"/>
                </a:solidFill>
              </a:rPr>
            </a:br>
            <a:r>
              <a:rPr lang="hu-HU" dirty="0" smtClean="0">
                <a:solidFill>
                  <a:schemeClr val="tx1"/>
                </a:solidFill>
              </a:rPr>
              <a:t>a Tanítanék Mozgalom képviselője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60690" y="548680"/>
            <a:ext cx="831576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u="sng" dirty="0" smtClean="0">
                <a:solidFill>
                  <a:schemeClr val="bg1"/>
                </a:solidFill>
              </a:rPr>
              <a:t>Pedagógus terhek:</a:t>
            </a:r>
            <a:endParaRPr lang="hu-HU" sz="28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nyugdíj előtt állóknak „</a:t>
            </a:r>
            <a:r>
              <a:rPr lang="hu-HU" sz="2400" b="1" u="sng" dirty="0" smtClean="0"/>
              <a:t>automatikus”(?)</a:t>
            </a:r>
            <a:r>
              <a:rPr lang="hu-HU" sz="2400" b="1" dirty="0" smtClean="0"/>
              <a:t> átsorolást ígértek,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a kötelező óraszám maradt,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nincs </a:t>
            </a:r>
            <a:r>
              <a:rPr lang="hu-HU" sz="2400" b="1" dirty="0"/>
              <a:t>szabad </a:t>
            </a:r>
            <a:r>
              <a:rPr lang="hu-HU" sz="2400" b="1" dirty="0" smtClean="0"/>
              <a:t>tankönyvválasztás, </a:t>
            </a:r>
            <a:endParaRPr lang="hu-HU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NOKS </a:t>
            </a:r>
            <a:r>
              <a:rPr lang="hu-HU" sz="2400" b="1" dirty="0"/>
              <a:t>és technikai dolgozók </a:t>
            </a:r>
            <a:r>
              <a:rPr lang="hu-HU" sz="2400" b="1" dirty="0" smtClean="0"/>
              <a:t>beígért </a:t>
            </a:r>
            <a:r>
              <a:rPr lang="hu-HU" sz="2400" b="1" dirty="0" err="1" smtClean="0"/>
              <a:t>látszatbéremelése</a:t>
            </a:r>
            <a:r>
              <a:rPr lang="hu-HU" sz="2400" b="1" dirty="0" smtClean="0"/>
              <a:t>. </a:t>
            </a:r>
            <a:r>
              <a:rPr lang="hu-HU" b="1" dirty="0" smtClean="0"/>
              <a:t>(Pozitívum: kétszer 35 </a:t>
            </a:r>
            <a:r>
              <a:rPr lang="hu-HU" b="1" dirty="0"/>
              <a:t>ezer Ft-os </a:t>
            </a:r>
            <a:r>
              <a:rPr lang="hu-HU" b="1" dirty="0" smtClean="0"/>
              <a:t>bérkiegészítés - </a:t>
            </a:r>
            <a:r>
              <a:rPr lang="hu-HU" b="1" dirty="0"/>
              <a:t>csak </a:t>
            </a:r>
            <a:r>
              <a:rPr lang="hu-HU" b="1" dirty="0" smtClean="0"/>
              <a:t>állami intézményekben!)</a:t>
            </a:r>
            <a:endParaRPr lang="hu-HU" sz="2400" b="1" dirty="0"/>
          </a:p>
        </p:txBody>
      </p:sp>
      <p:sp>
        <p:nvSpPr>
          <p:cNvPr id="3" name="Téglalap 2"/>
          <p:cNvSpPr/>
          <p:nvPr/>
        </p:nvSpPr>
        <p:spPr>
          <a:xfrm>
            <a:off x="360690" y="2918560"/>
            <a:ext cx="83157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u="sng" dirty="0" smtClean="0">
                <a:solidFill>
                  <a:schemeClr val="bg1"/>
                </a:solidFill>
              </a:rPr>
              <a:t>Autonómia:</a:t>
            </a:r>
          </a:p>
          <a:p>
            <a:pPr marL="285750" indent="-285750" fontAlgn="auto">
              <a:buFont typeface="Arial" panose="020B0604020202020204" pitchFamily="34" charset="0"/>
              <a:buChar char="•"/>
            </a:pPr>
            <a:r>
              <a:rPr lang="hu-HU" sz="2400" b="1" dirty="0" smtClean="0"/>
              <a:t>már </a:t>
            </a:r>
            <a:r>
              <a:rPr lang="hu-HU" sz="2400" b="1" dirty="0"/>
              <a:t>e </a:t>
            </a:r>
            <a:r>
              <a:rPr lang="hu-HU" sz="2400" b="1" dirty="0" smtClean="0"/>
              <a:t>hónap </a:t>
            </a:r>
            <a:r>
              <a:rPr lang="hu-HU" sz="2400" b="1" dirty="0"/>
              <a:t>végén </a:t>
            </a:r>
            <a:r>
              <a:rPr lang="hu-HU" sz="2400" b="1" dirty="0" smtClean="0"/>
              <a:t>teljes államosítás,</a:t>
            </a:r>
          </a:p>
          <a:p>
            <a:pPr marL="285750" indent="-285750" fontAlgn="auto">
              <a:buFont typeface="Arial" panose="020B0604020202020204" pitchFamily="34" charset="0"/>
              <a:buChar char="•"/>
            </a:pPr>
            <a:r>
              <a:rPr lang="hu-HU" sz="2400" b="1" dirty="0" smtClean="0"/>
              <a:t>198 </a:t>
            </a:r>
            <a:r>
              <a:rPr lang="hu-HU" sz="2400" b="1" dirty="0" smtClean="0">
                <a:latin typeface="Calibri"/>
              </a:rPr>
              <a:t>→ 58 =</a:t>
            </a:r>
            <a:r>
              <a:rPr lang="hu-HU" sz="2400" b="1" dirty="0" smtClean="0"/>
              <a:t> </a:t>
            </a:r>
            <a:r>
              <a:rPr lang="hu-HU" sz="2400" b="1" dirty="0"/>
              <a:t>„decentralizáció” </a:t>
            </a:r>
            <a:r>
              <a:rPr lang="hu-HU" sz="2400" b="1" dirty="0" smtClean="0"/>
              <a:t>a </a:t>
            </a:r>
            <a:r>
              <a:rPr lang="hu-HU" sz="2400" b="1" dirty="0" err="1" smtClean="0"/>
              <a:t>KLIK-nél</a:t>
            </a:r>
            <a:r>
              <a:rPr lang="hu-HU" sz="2400" b="1" dirty="0" smtClean="0"/>
              <a:t>, </a:t>
            </a:r>
            <a:endParaRPr lang="hu-HU" sz="2400" b="1" dirty="0"/>
          </a:p>
          <a:p>
            <a:pPr marL="285750" indent="-285750" fontAlgn="auto">
              <a:buFont typeface="Arial" panose="020B0604020202020204" pitchFamily="34" charset="0"/>
              <a:buChar char="•"/>
            </a:pPr>
            <a:r>
              <a:rPr lang="hu-HU" sz="2400" b="1" dirty="0" smtClean="0"/>
              <a:t>stagnáló közoktatási költségvetés,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a szakképzési </a:t>
            </a:r>
            <a:r>
              <a:rPr lang="hu-HU" sz="2400" b="1" dirty="0"/>
              <a:t>rendszer </a:t>
            </a:r>
            <a:r>
              <a:rPr lang="hu-HU" sz="2400" b="1" dirty="0" smtClean="0"/>
              <a:t>szétverése: </a:t>
            </a:r>
            <a:r>
              <a:rPr lang="hu-HU" b="1" dirty="0" smtClean="0"/>
              <a:t>csökkenő számú közismereti órák, gyakorlati </a:t>
            </a:r>
            <a:r>
              <a:rPr lang="hu-HU" b="1" dirty="0"/>
              <a:t>képzés feltételei nem </a:t>
            </a:r>
            <a:r>
              <a:rPr lang="hu-HU" b="1" dirty="0" smtClean="0"/>
              <a:t>biztosítottak, előkészítetlen új tantárgy, tanulási képesség romlása, lehetetlen pályamódosítás, csökken </a:t>
            </a:r>
            <a:r>
              <a:rPr lang="hu-HU" b="1" dirty="0"/>
              <a:t>a korlátlanul támogatott képzések </a:t>
            </a:r>
            <a:r>
              <a:rPr lang="hu-HU" b="1" dirty="0" smtClean="0"/>
              <a:t>száma, visszás intézményvezetői pályáztatás, alapítványi </a:t>
            </a:r>
            <a:r>
              <a:rPr lang="hu-HU" b="1" dirty="0"/>
              <a:t>szakképzés </a:t>
            </a:r>
            <a:r>
              <a:rPr lang="hu-HU" b="1" dirty="0" smtClean="0"/>
              <a:t>visszaszorítása =</a:t>
            </a:r>
            <a:r>
              <a:rPr lang="hu-HU" b="1" dirty="0" smtClean="0">
                <a:latin typeface="Calibri"/>
              </a:rPr>
              <a:t>&gt;</a:t>
            </a:r>
            <a:r>
              <a:rPr lang="hu-HU" b="1" dirty="0" smtClean="0"/>
              <a:t>„egyszer </a:t>
            </a:r>
            <a:r>
              <a:rPr lang="hu-HU" b="1" dirty="0"/>
              <a:t>használatos, eldobható munkaerő”,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végveszélyben a tanodák.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304482"/>
            <a:ext cx="878497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„Jól </a:t>
            </a:r>
            <a:r>
              <a:rPr lang="hu-HU" sz="3600" b="1" dirty="0">
                <a:solidFill>
                  <a:schemeClr val="bg1"/>
                </a:solidFill>
              </a:rPr>
              <a:t>haladnak a </a:t>
            </a:r>
            <a:r>
              <a:rPr lang="hu-HU" sz="3600" b="1" dirty="0" smtClean="0">
                <a:solidFill>
                  <a:schemeClr val="bg1"/>
                </a:solidFill>
              </a:rPr>
              <a:t>dolgok” </a:t>
            </a:r>
            <a:r>
              <a:rPr lang="hu-HU" sz="3600" b="1" i="1" dirty="0" smtClean="0">
                <a:solidFill>
                  <a:schemeClr val="bg1"/>
                </a:solidFill>
              </a:rPr>
              <a:t>???</a:t>
            </a:r>
          </a:p>
          <a:p>
            <a:endParaRPr lang="hu-HU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elavult, működésképtelen rendszer koncepciótlan módosítgatása,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konfliktusgenerálás, </a:t>
            </a:r>
            <a:r>
              <a:rPr lang="hu-HU" sz="2300" b="1" dirty="0" smtClean="0"/>
              <a:t>féligazságok</a:t>
            </a:r>
            <a:r>
              <a:rPr lang="hu-HU" sz="2300" b="1" dirty="0"/>
              <a:t>, </a:t>
            </a:r>
            <a:r>
              <a:rPr lang="hu-HU" sz="2300" b="1" dirty="0" smtClean="0"/>
              <a:t>be </a:t>
            </a:r>
            <a:r>
              <a:rPr lang="hu-HU" sz="2300" b="1" dirty="0"/>
              <a:t>nem tartott </a:t>
            </a:r>
            <a:r>
              <a:rPr lang="hu-HU" sz="2300" b="1" dirty="0" smtClean="0"/>
              <a:t>ígéretek,</a:t>
            </a:r>
            <a:endParaRPr lang="hu-HU" sz="2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szabályozási </a:t>
            </a:r>
            <a:r>
              <a:rPr lang="hu-HU" sz="2300" b="1" dirty="0" smtClean="0"/>
              <a:t>zsákutca,</a:t>
            </a:r>
            <a:endParaRPr lang="hu-HU" sz="2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csapdahelyzet.</a:t>
            </a:r>
          </a:p>
          <a:p>
            <a:endParaRPr lang="hu-HU" sz="800" b="1" i="1" dirty="0"/>
          </a:p>
          <a:p>
            <a:endParaRPr lang="hu-HU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 smtClean="0"/>
              <a:t>valódi reformok: rendszerszintű változtatás,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új közoktatási- és szakképzési törvény,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 smtClean="0"/>
              <a:t>új </a:t>
            </a:r>
            <a:r>
              <a:rPr lang="hu-HU" sz="2300" b="1" dirty="0" smtClean="0"/>
              <a:t>szemlélet: a tanulás intellektuális kihívás, önálló vélemény-alkotásra és érvelésre nevelés, kompetenciaalapú oktatás,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 smtClean="0"/>
              <a:t>megújuló pedagógiai módszerek,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 smtClean="0"/>
              <a:t>a </a:t>
            </a:r>
            <a:r>
              <a:rPr lang="hu-HU" sz="2300" b="1" dirty="0" smtClean="0"/>
              <a:t>szakképzésben </a:t>
            </a:r>
            <a:r>
              <a:rPr lang="hu-HU" sz="2300" b="1" dirty="0" smtClean="0"/>
              <a:t>(is) a </a:t>
            </a:r>
            <a:r>
              <a:rPr lang="hu-HU" sz="2300" b="1" dirty="0" err="1" smtClean="0"/>
              <a:t>munkaerőpiaci</a:t>
            </a:r>
            <a:r>
              <a:rPr lang="hu-HU" sz="2300" b="1" dirty="0" smtClean="0"/>
              <a:t> igényekhez való alkalmazkodás képességének megalapozása (LLL),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/>
              <a:t>a</a:t>
            </a:r>
            <a:r>
              <a:rPr lang="hu-HU" sz="2300" b="1" dirty="0" smtClean="0"/>
              <a:t>z egyéni képességek kibontakoztatása,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300" b="1" dirty="0" smtClean="0"/>
              <a:t>a társadalmi integráció folyamatának megalapozása.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600" b="1" dirty="0" smtClean="0"/>
          </a:p>
          <a:p>
            <a:pPr algn="r"/>
            <a:r>
              <a:rPr lang="hu-HU" sz="3600" b="1" dirty="0">
                <a:solidFill>
                  <a:schemeClr val="accent1">
                    <a:lumMod val="50000"/>
                  </a:schemeClr>
                </a:solidFill>
              </a:rPr>
              <a:t>„Lenni vagy nem lenni?”</a:t>
            </a:r>
            <a:endParaRPr lang="hu-HU" sz="3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/>
              <a:t> </a:t>
            </a:r>
          </a:p>
        </p:txBody>
      </p:sp>
      <p:sp>
        <p:nvSpPr>
          <p:cNvPr id="3" name="Téglalap 2"/>
          <p:cNvSpPr/>
          <p:nvPr/>
        </p:nvSpPr>
        <p:spPr>
          <a:xfrm>
            <a:off x="2987824" y="2093947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hu-HU" sz="4800" b="1" u="sng" dirty="0" smtClean="0">
                <a:solidFill>
                  <a:schemeClr val="bg1"/>
                </a:solidFill>
              </a:rPr>
              <a:t>MEGOLDÁS 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80986" y="2564904"/>
            <a:ext cx="76514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b="1" i="1" dirty="0" smtClean="0"/>
              <a:t>Köszönöm, hogy meghallgattak…</a:t>
            </a:r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95536" y="1766779"/>
            <a:ext cx="6159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 smtClean="0"/>
              <a:t>A Tanítanék Mozgalom értéknyilatkozatából: </a:t>
            </a:r>
            <a:endParaRPr lang="hu-HU" sz="2400" b="1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395536" y="3273152"/>
            <a:ext cx="8352928" cy="1524000"/>
          </a:xfrm>
        </p:spPr>
        <p:txBody>
          <a:bodyPr>
            <a:noAutofit/>
          </a:bodyPr>
          <a:lstStyle/>
          <a:p>
            <a:pPr algn="ctr"/>
            <a:r>
              <a:rPr lang="hu-HU" sz="3600" dirty="0" smtClean="0"/>
              <a:t>„…</a:t>
            </a:r>
            <a:r>
              <a:rPr lang="hu-HU" sz="3600" b="1" dirty="0" smtClean="0"/>
              <a:t>Hisszük</a:t>
            </a:r>
            <a:r>
              <a:rPr lang="hu-HU" sz="3600" b="1" dirty="0"/>
              <a:t>, hogy mindezen problémákon az oktatáson-nevelésen keresztül lehet hatékonyan változtatni</a:t>
            </a:r>
            <a:r>
              <a:rPr lang="hu-HU" sz="3600" dirty="0"/>
              <a:t>. „</a:t>
            </a:r>
            <a:br>
              <a:rPr lang="hu-HU" sz="3600" dirty="0"/>
            </a:b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0941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95536" y="1766779"/>
            <a:ext cx="8654933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3200" b="1" dirty="0" smtClean="0"/>
              <a:t>Mi, a társadalom hagytuk</a:t>
            </a:r>
            <a:r>
              <a:rPr lang="hu-HU" sz="3200" b="1" dirty="0"/>
              <a:t>, hogy </a:t>
            </a:r>
            <a:endParaRPr lang="hu-HU" sz="3200" b="1" dirty="0" smtClean="0"/>
          </a:p>
          <a:p>
            <a:pPr algn="ctr"/>
            <a:r>
              <a:rPr lang="hu-HU" sz="3200" b="1" dirty="0" smtClean="0"/>
              <a:t>valaha </a:t>
            </a:r>
            <a:r>
              <a:rPr lang="hu-HU" sz="3200" b="1" dirty="0"/>
              <a:t>eredményeiről híres oktatásunkat </a:t>
            </a:r>
            <a:endParaRPr lang="hu-HU" sz="3200" b="1" dirty="0" smtClean="0"/>
          </a:p>
          <a:p>
            <a:pPr algn="ctr"/>
            <a:r>
              <a:rPr lang="hu-HU" sz="3200" b="1" dirty="0" smtClean="0"/>
              <a:t>ide </a:t>
            </a:r>
            <a:r>
              <a:rPr lang="hu-HU" sz="3200" b="1" dirty="0"/>
              <a:t>züllesszék a kormányhatalmak. </a:t>
            </a:r>
            <a:endParaRPr lang="hu-HU" sz="3200" b="1" dirty="0" smtClean="0"/>
          </a:p>
          <a:p>
            <a:pPr algn="ctr"/>
            <a:r>
              <a:rPr lang="hu-HU" sz="3200" b="1" dirty="0" smtClean="0"/>
              <a:t>Hagytuk</a:t>
            </a:r>
            <a:r>
              <a:rPr lang="hu-HU" sz="3200" b="1" dirty="0"/>
              <a:t>, hogy ez történjen saját gyerekeinkkel, </a:t>
            </a:r>
            <a:endParaRPr lang="hu-HU" sz="3200" b="1" dirty="0" smtClean="0"/>
          </a:p>
          <a:p>
            <a:pPr algn="ctr"/>
            <a:r>
              <a:rPr lang="hu-HU" sz="3200" b="1" dirty="0" smtClean="0"/>
              <a:t>az </a:t>
            </a:r>
            <a:r>
              <a:rPr lang="hu-HU" sz="3200" b="1" dirty="0"/>
              <a:t>ő és a mi közös jövőnket veszélyeztetve.</a:t>
            </a:r>
          </a:p>
          <a:p>
            <a:pPr algn="ctr"/>
            <a:r>
              <a:rPr lang="hu-HU" sz="3200" b="1" dirty="0"/>
              <a:t> </a:t>
            </a:r>
          </a:p>
          <a:p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57455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971600" y="1423199"/>
            <a:ext cx="72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„Az amerikaiakat foglalkoztató legfontosabb </a:t>
            </a:r>
            <a:r>
              <a:rPr lang="hu-HU" sz="3600" b="1" dirty="0">
                <a:solidFill>
                  <a:schemeClr val="bg1"/>
                </a:solidFill>
              </a:rPr>
              <a:t>dolgok </a:t>
            </a:r>
            <a:r>
              <a:rPr lang="hu-HU" sz="3600" b="1" dirty="0" smtClean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hu-HU" sz="5400" b="1" dirty="0" smtClean="0">
                <a:solidFill>
                  <a:schemeClr val="bg1"/>
                </a:solidFill>
              </a:rPr>
              <a:t>az </a:t>
            </a:r>
            <a:r>
              <a:rPr lang="hu-HU" sz="5400" b="1" dirty="0">
                <a:solidFill>
                  <a:schemeClr val="bg1"/>
                </a:solidFill>
              </a:rPr>
              <a:t>adók és az </a:t>
            </a:r>
            <a:r>
              <a:rPr lang="hu-HU" sz="5400" b="1" dirty="0" smtClean="0">
                <a:solidFill>
                  <a:schemeClr val="bg1"/>
                </a:solidFill>
              </a:rPr>
              <a:t>oktatás</a:t>
            </a:r>
            <a:r>
              <a:rPr lang="hu-HU" sz="3600" dirty="0" smtClean="0">
                <a:solidFill>
                  <a:schemeClr val="bg1"/>
                </a:solidFill>
              </a:rPr>
              <a:t>.”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911930" y="3861048"/>
            <a:ext cx="3320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b="1" dirty="0"/>
              <a:t>azaz a jelen és </a:t>
            </a:r>
            <a:r>
              <a:rPr lang="hu-HU" sz="2800" b="1" dirty="0" smtClean="0"/>
              <a:t>a </a:t>
            </a:r>
            <a:r>
              <a:rPr lang="hu-HU" sz="2800" b="1" dirty="0"/>
              <a:t>jövő</a:t>
            </a:r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52914" y="836712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b="1" dirty="0" smtClean="0"/>
              <a:t>A hibák kormány általi </a:t>
            </a:r>
            <a:r>
              <a:rPr lang="hu-HU" sz="3200" b="1" dirty="0"/>
              <a:t>létezésének beismerése után megkezdődött a csúsztatások, látszatintézkedések kidolgozásának nagy erőfeszítéseket </a:t>
            </a:r>
            <a:r>
              <a:rPr lang="hu-HU" sz="3200" b="1" dirty="0" smtClean="0"/>
              <a:t>igénylő – máig tartó – sorozata. </a:t>
            </a:r>
            <a:endParaRPr lang="hu-HU" sz="3200" b="1" dirty="0"/>
          </a:p>
        </p:txBody>
      </p:sp>
      <p:sp>
        <p:nvSpPr>
          <p:cNvPr id="3" name="Téglalap 2"/>
          <p:cNvSpPr/>
          <p:nvPr/>
        </p:nvSpPr>
        <p:spPr>
          <a:xfrm>
            <a:off x="395536" y="389588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/>
              <a:t>A kormánypárt hárítja a felelősséget egy stratégiai kérdésben: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nincs </a:t>
            </a:r>
            <a:r>
              <a:rPr lang="hu-HU" sz="2400" dirty="0"/>
              <a:t>önálló oktatási minisztérium, </a:t>
            </a:r>
            <a:endParaRPr lang="hu-H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a</a:t>
            </a:r>
            <a:r>
              <a:rPr lang="hu-HU" sz="2400" dirty="0" smtClean="0"/>
              <a:t>z EMMI és az államtitkárság vezetését sem tartja kézben,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a</a:t>
            </a:r>
            <a:r>
              <a:rPr lang="hu-HU" sz="2400" dirty="0" smtClean="0"/>
              <a:t>z oktatási bizottság vezetését az ellenzék kapta,</a:t>
            </a:r>
            <a:endParaRPr lang="hu-H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szakmaiatlanság,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cinizmus.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9167" y="334397"/>
            <a:ext cx="4334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/>
              <a:t>A</a:t>
            </a:r>
            <a:r>
              <a:rPr lang="hu-HU" sz="3600" b="1" dirty="0" smtClean="0"/>
              <a:t>lapvető problémák:</a:t>
            </a:r>
            <a:endParaRPr lang="hu-HU" sz="3600" dirty="0"/>
          </a:p>
        </p:txBody>
      </p:sp>
      <p:sp>
        <p:nvSpPr>
          <p:cNvPr id="3" name="Háromszög 2"/>
          <p:cNvSpPr/>
          <p:nvPr/>
        </p:nvSpPr>
        <p:spPr>
          <a:xfrm>
            <a:off x="683568" y="1052736"/>
            <a:ext cx="7776864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b="1" i="1" dirty="0" smtClean="0"/>
              <a:t>I S K O L A</a:t>
            </a:r>
            <a:endParaRPr lang="hu-HU" sz="3600" b="1" i="1" dirty="0"/>
          </a:p>
        </p:txBody>
      </p:sp>
      <p:sp>
        <p:nvSpPr>
          <p:cNvPr id="4" name="Téglalap 3"/>
          <p:cNvSpPr/>
          <p:nvPr/>
        </p:nvSpPr>
        <p:spPr>
          <a:xfrm>
            <a:off x="1979712" y="1904256"/>
            <a:ext cx="720080" cy="3769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N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L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Ó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I</a:t>
            </a:r>
          </a:p>
          <a:p>
            <a:pPr algn="ctr"/>
            <a:endParaRPr lang="hu-HU" sz="900" b="1" dirty="0" smtClean="0">
              <a:latin typeface="Arial Black" panose="020B0A04020102020204" pitchFamily="34" charset="0"/>
            </a:endParaRP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R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K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283968" y="1904256"/>
            <a:ext cx="720080" cy="3769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N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Á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R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I</a:t>
            </a:r>
          </a:p>
          <a:p>
            <a:pPr algn="ctr"/>
            <a:r>
              <a:rPr lang="hu-HU" sz="900" b="1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R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K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588224" y="1904256"/>
            <a:ext cx="720080" cy="3769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N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Ó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M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I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I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Á</a:t>
            </a:r>
          </a:p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N</a:t>
            </a:r>
          </a:p>
          <a:p>
            <a:pPr algn="ctr"/>
            <a:r>
              <a:rPr lang="hu-HU" b="1" dirty="0">
                <a:latin typeface="Arial Black" panose="020B0A04020102020204" pitchFamily="34" charset="0"/>
              </a:rPr>
              <a:t>Y</a:t>
            </a:r>
          </a:p>
        </p:txBody>
      </p:sp>
      <p:sp>
        <p:nvSpPr>
          <p:cNvPr id="7" name="Téglalap 6"/>
          <p:cNvSpPr/>
          <p:nvPr/>
        </p:nvSpPr>
        <p:spPr>
          <a:xfrm>
            <a:off x="1547664" y="5673824"/>
            <a:ext cx="6264696" cy="275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403648" y="5949280"/>
            <a:ext cx="662473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1187624" y="6165304"/>
            <a:ext cx="698477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043608" y="463781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u="sng" dirty="0" smtClean="0">
                <a:solidFill>
                  <a:schemeClr val="bg1"/>
                </a:solidFill>
              </a:rPr>
              <a:t>Tanulói terhek:</a:t>
            </a:r>
            <a:endParaRPr lang="hu-HU" sz="28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t</a:t>
            </a:r>
            <a:r>
              <a:rPr lang="hu-HU" sz="2400" b="1" dirty="0" smtClean="0"/>
              <a:t>úlzott tananyagmennyiség</a:t>
            </a:r>
            <a:r>
              <a:rPr lang="hu-HU" sz="2400" dirty="0" smtClean="0"/>
              <a:t>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életkori </a:t>
            </a:r>
            <a:r>
              <a:rPr lang="hu-HU" sz="2400" b="1" dirty="0"/>
              <a:t>sajátosságoknak nem </a:t>
            </a:r>
            <a:r>
              <a:rPr lang="hu-HU" sz="2400" b="1" dirty="0" smtClean="0"/>
              <a:t>megfelelő tartalom</a:t>
            </a:r>
            <a:r>
              <a:rPr lang="hu-HU" sz="2400" dirty="0" smtClean="0"/>
              <a:t>, </a:t>
            </a:r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elszabadult óraszámok,</a:t>
            </a:r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elavult</a:t>
            </a:r>
            <a:r>
              <a:rPr lang="hu-HU" sz="2400" dirty="0" smtClean="0"/>
              <a:t> </a:t>
            </a:r>
            <a:r>
              <a:rPr lang="hu-HU" sz="2400" b="1" dirty="0"/>
              <a:t>tananyagi </a:t>
            </a:r>
            <a:r>
              <a:rPr lang="hu-HU" sz="2400" b="1" dirty="0" smtClean="0"/>
              <a:t>struktúra</a:t>
            </a:r>
            <a:r>
              <a:rPr lang="hu-HU" sz="2400" dirty="0" smtClean="0"/>
              <a:t>, </a:t>
            </a:r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uniformizált tankönyvek</a:t>
            </a:r>
            <a:r>
              <a:rPr lang="hu-HU" sz="2400" dirty="0" smtClean="0"/>
              <a:t>,</a:t>
            </a:r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állandóan </a:t>
            </a:r>
            <a:r>
              <a:rPr lang="hu-HU" sz="2400" b="1" dirty="0"/>
              <a:t>változó </a:t>
            </a:r>
            <a:r>
              <a:rPr lang="hu-HU" sz="2400" b="1" dirty="0" smtClean="0"/>
              <a:t>követelmények</a:t>
            </a:r>
            <a:r>
              <a:rPr lang="hu-HU" sz="24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felmenő </a:t>
            </a:r>
            <a:r>
              <a:rPr lang="hu-HU" sz="2400" b="1" dirty="0"/>
              <a:t>rendszer </a:t>
            </a:r>
            <a:r>
              <a:rPr lang="hu-HU" sz="2400" b="1" dirty="0" smtClean="0"/>
              <a:t>hiánya. </a:t>
            </a:r>
            <a:endParaRPr lang="hu-HU" sz="2400" b="1" dirty="0"/>
          </a:p>
        </p:txBody>
      </p:sp>
      <p:sp>
        <p:nvSpPr>
          <p:cNvPr id="3" name="Téglalap 2"/>
          <p:cNvSpPr/>
          <p:nvPr/>
        </p:nvSpPr>
        <p:spPr>
          <a:xfrm>
            <a:off x="395536" y="4365104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800" b="1" u="sng" dirty="0" smtClean="0">
                <a:solidFill>
                  <a:schemeClr val="bg1"/>
                </a:solidFill>
              </a:rPr>
              <a:t>Pedagógus terhek:</a:t>
            </a:r>
            <a:endParaRPr lang="hu-HU" sz="28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megnövekedett óraszámok</a:t>
            </a:r>
            <a:r>
              <a:rPr lang="hu-HU" sz="24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t</a:t>
            </a:r>
            <a:r>
              <a:rPr lang="hu-HU" sz="2400" b="1" dirty="0" smtClean="0"/>
              <a:t>öbb kiegészítő feladat,</a:t>
            </a:r>
            <a:r>
              <a:rPr lang="hu-HU" sz="2400" dirty="0" smtClean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többszintű </a:t>
            </a:r>
            <a:r>
              <a:rPr lang="hu-HU" sz="2400" b="1" dirty="0"/>
              <a:t>minősítési </a:t>
            </a:r>
            <a:r>
              <a:rPr lang="hu-HU" sz="2400" b="1" dirty="0" smtClean="0"/>
              <a:t>rendszer – „életpálya”.</a:t>
            </a:r>
            <a:endParaRPr lang="hu-HU" sz="2400" b="1" dirty="0"/>
          </a:p>
        </p:txBody>
      </p:sp>
      <p:sp>
        <p:nvSpPr>
          <p:cNvPr id="4" name="Téglalap 3"/>
          <p:cNvSpPr/>
          <p:nvPr/>
        </p:nvSpPr>
        <p:spPr>
          <a:xfrm>
            <a:off x="5076055" y="4380780"/>
            <a:ext cx="388640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u="sng" dirty="0" smtClean="0">
                <a:solidFill>
                  <a:schemeClr val="bg1"/>
                </a:solidFill>
              </a:rPr>
              <a:t>Autonómiahiány: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fenntartás,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oktatási  költségvetés, </a:t>
            </a:r>
            <a:endParaRPr lang="hu-HU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intézményvezetői jogok, </a:t>
            </a:r>
            <a:endParaRPr lang="hu-HU" sz="2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pedagógiai szabadság.</a:t>
            </a:r>
            <a:endParaRPr lang="hu-HU" sz="2400" b="1" dirty="0"/>
          </a:p>
        </p:txBody>
      </p:sp>
      <p:cxnSp>
        <p:nvCxnSpPr>
          <p:cNvPr id="6" name="Egyenes összekötő nyíllal 5"/>
          <p:cNvCxnSpPr/>
          <p:nvPr/>
        </p:nvCxnSpPr>
        <p:spPr>
          <a:xfrm flipV="1">
            <a:off x="1835696" y="3429000"/>
            <a:ext cx="4240191" cy="93610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6329715" y="3861049"/>
            <a:ext cx="474533" cy="51973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2" r="27964"/>
          <a:stretch/>
        </p:blipFill>
        <p:spPr bwMode="auto">
          <a:xfrm>
            <a:off x="6156176" y="1772816"/>
            <a:ext cx="2003262" cy="1953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620688"/>
            <a:ext cx="8728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/>
              <a:t>M</a:t>
            </a:r>
            <a:r>
              <a:rPr lang="hu-HU" sz="3600" b="1" dirty="0" smtClean="0"/>
              <a:t>it </a:t>
            </a:r>
            <a:r>
              <a:rPr lang="hu-HU" sz="3600" b="1" dirty="0"/>
              <a:t>tett </a:t>
            </a:r>
            <a:r>
              <a:rPr lang="hu-HU" sz="3600" b="1" dirty="0" smtClean="0"/>
              <a:t> a megoldás érdekében </a:t>
            </a:r>
            <a:r>
              <a:rPr lang="hu-HU" sz="3600" b="1" dirty="0"/>
              <a:t>a kormány?</a:t>
            </a:r>
            <a:endParaRPr lang="hu-HU" sz="3600" dirty="0"/>
          </a:p>
        </p:txBody>
      </p:sp>
      <p:sp>
        <p:nvSpPr>
          <p:cNvPr id="3" name="Téglalap 2"/>
          <p:cNvSpPr/>
          <p:nvPr/>
        </p:nvSpPr>
        <p:spPr>
          <a:xfrm>
            <a:off x="467544" y="1628800"/>
            <a:ext cx="8280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 smtClean="0"/>
              <a:t>1./ </a:t>
            </a:r>
            <a:r>
              <a:rPr lang="hu-HU" sz="2800" b="1" dirty="0"/>
              <a:t>M</a:t>
            </a:r>
            <a:r>
              <a:rPr lang="hu-HU" sz="2800" b="1" dirty="0" smtClean="0"/>
              <a:t>indenre jó csodaszer: Köznevelési Kerekasztal</a:t>
            </a:r>
          </a:p>
        </p:txBody>
      </p:sp>
      <p:sp>
        <p:nvSpPr>
          <p:cNvPr id="4" name="Téglalap 3"/>
          <p:cNvSpPr/>
          <p:nvPr/>
        </p:nvSpPr>
        <p:spPr>
          <a:xfrm>
            <a:off x="788161" y="2852936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„A Köznevelési Kerekasztal döntései nem kötelezik a kormányt semmire.” </a:t>
            </a:r>
          </a:p>
          <a:p>
            <a:pPr algn="r"/>
            <a:r>
              <a:rPr lang="hu-HU" sz="2400" b="1" i="1" dirty="0" smtClean="0">
                <a:solidFill>
                  <a:schemeClr val="bg1"/>
                </a:solidFill>
              </a:rPr>
              <a:t>Lázár János</a:t>
            </a:r>
            <a:endParaRPr lang="hu-HU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88161" y="1537628"/>
            <a:ext cx="78882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500" b="1" dirty="0"/>
              <a:t>2</a:t>
            </a:r>
            <a:r>
              <a:rPr lang="hu-HU" sz="2500" b="1" dirty="0" smtClean="0"/>
              <a:t>./ </a:t>
            </a:r>
            <a:r>
              <a:rPr lang="hu-HU" sz="2800" b="1" dirty="0" smtClean="0"/>
              <a:t>Hangulatjavító</a:t>
            </a:r>
            <a:r>
              <a:rPr lang="hu-HU" sz="2800" b="1" dirty="0"/>
              <a:t>, figyelemelterelő intézkedések</a:t>
            </a:r>
            <a:endParaRPr lang="hu-HU" sz="2500" b="1" dirty="0" smtClean="0"/>
          </a:p>
        </p:txBody>
      </p:sp>
      <p:sp>
        <p:nvSpPr>
          <p:cNvPr id="3" name="Téglalap 2"/>
          <p:cNvSpPr/>
          <p:nvPr/>
        </p:nvSpPr>
        <p:spPr>
          <a:xfrm>
            <a:off x="251520" y="622429"/>
            <a:ext cx="8728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/>
              <a:t>M</a:t>
            </a:r>
            <a:r>
              <a:rPr lang="hu-HU" sz="3600" b="1" dirty="0" smtClean="0"/>
              <a:t>it </a:t>
            </a:r>
            <a:r>
              <a:rPr lang="hu-HU" sz="3600" b="1" dirty="0"/>
              <a:t>tett </a:t>
            </a:r>
            <a:r>
              <a:rPr lang="hu-HU" sz="3600" b="1" dirty="0" smtClean="0"/>
              <a:t> a megoldás érdekében </a:t>
            </a:r>
            <a:r>
              <a:rPr lang="hu-HU" sz="3600" b="1" dirty="0"/>
              <a:t>a kormány?</a:t>
            </a:r>
            <a:endParaRPr lang="hu-HU" sz="3600" dirty="0"/>
          </a:p>
        </p:txBody>
      </p:sp>
      <p:sp>
        <p:nvSpPr>
          <p:cNvPr id="4" name="Téglalap 3"/>
          <p:cNvSpPr/>
          <p:nvPr/>
        </p:nvSpPr>
        <p:spPr>
          <a:xfrm>
            <a:off x="395536" y="2318097"/>
            <a:ext cx="86409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hu-HU" sz="2800" b="1" u="sng" dirty="0">
                <a:solidFill>
                  <a:schemeClr val="bg1"/>
                </a:solidFill>
              </a:rPr>
              <a:t>Tanulói terhek: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maradtak az óraszámok,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az új NAT máris elhalasztva,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elsősöknek 45 percben 30 percnyi </a:t>
            </a:r>
            <a:r>
              <a:rPr lang="hu-HU" sz="2400" b="1" dirty="0" smtClean="0"/>
              <a:t>tananyag </a:t>
            </a:r>
            <a:r>
              <a:rPr lang="hu-HU" sz="2400" b="1" dirty="0" smtClean="0">
                <a:sym typeface="Wingdings" panose="05000000000000000000" pitchFamily="2" charset="2"/>
              </a:rPr>
              <a:t></a:t>
            </a:r>
            <a:r>
              <a:rPr lang="hu-HU" sz="2400" b="1" dirty="0" smtClean="0"/>
              <a:t>,</a:t>
            </a:r>
            <a:endParaRPr lang="hu-H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kerettantervtől való eltérés lehetősége a kötött NAT mellett,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az érettségire vonatkozó módosítások </a:t>
            </a:r>
            <a:r>
              <a:rPr lang="hu-HU" sz="2400" b="1" dirty="0" smtClean="0"/>
              <a:t>maradtak,                          - szakgimnáziumokban még </a:t>
            </a:r>
            <a:r>
              <a:rPr lang="hu-HU" sz="2400" b="1" dirty="0"/>
              <a:t>kötelező szaktárgyi vizsga is,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/>
              <a:t>a különleges bánásmódot igénylő gyermekek </a:t>
            </a:r>
            <a:r>
              <a:rPr lang="hu-HU" sz="2400" b="1" dirty="0" smtClean="0"/>
              <a:t>a jogszabályban előírt </a:t>
            </a:r>
            <a:r>
              <a:rPr lang="hu-HU" sz="2400" b="1" dirty="0"/>
              <a:t>szolgáltatásokat sem kapják meg,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b="1" dirty="0" smtClean="0"/>
              <a:t>szegregáció </a:t>
            </a:r>
            <a:r>
              <a:rPr lang="hu-HU" sz="2400" b="1" dirty="0"/>
              <a:t>miatt Uniós kötelességszegési eljárás.</a:t>
            </a:r>
          </a:p>
        </p:txBody>
      </p:sp>
    </p:spTree>
    <p:extLst>
      <p:ext uri="{BB962C8B-B14F-4D97-AF65-F5344CB8AC3E}">
        <p14:creationId xmlns:p14="http://schemas.microsoft.com/office/powerpoint/2010/main" val="2870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154</TotalTime>
  <Words>505</Words>
  <Application>Microsoft Office PowerPoint</Application>
  <PresentationFormat>Diavetítés a képernyőre (4:3 oldalarány)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Hullám</vt:lpstr>
      <vt:lpstr>A közoktatás és az iskola,  mint az integráció fontos eleme </vt:lpstr>
      <vt:lpstr>„…Hisszük, hogy mindezen problémákon az oktatáson-nevelésen keresztül lehet hatékonyan változtatni. „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közoktatás és az iskola,  mint az integráció fontos eleme </dc:title>
  <dc:creator>Windows-felhasználó</dc:creator>
  <cp:lastModifiedBy>Windows-felhasználó</cp:lastModifiedBy>
  <cp:revision>34</cp:revision>
  <dcterms:created xsi:type="dcterms:W3CDTF">2016-11-14T18:02:18Z</dcterms:created>
  <dcterms:modified xsi:type="dcterms:W3CDTF">2016-11-15T03:34:01Z</dcterms:modified>
</cp:coreProperties>
</file>